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56" r:id="rId2"/>
    <p:sldId id="270" r:id="rId3"/>
    <p:sldId id="258" r:id="rId4"/>
    <p:sldId id="275" r:id="rId5"/>
    <p:sldId id="276" r:id="rId6"/>
    <p:sldId id="257" r:id="rId7"/>
    <p:sldId id="259" r:id="rId8"/>
    <p:sldId id="261" r:id="rId9"/>
    <p:sldId id="262" r:id="rId10"/>
    <p:sldId id="264" r:id="rId11"/>
    <p:sldId id="265" r:id="rId12"/>
    <p:sldId id="266" r:id="rId13"/>
    <p:sldId id="281" r:id="rId14"/>
    <p:sldId id="280" r:id="rId15"/>
    <p:sldId id="277" r:id="rId16"/>
    <p:sldId id="278" r:id="rId17"/>
    <p:sldId id="267" r:id="rId18"/>
    <p:sldId id="268" r:id="rId19"/>
    <p:sldId id="271" r:id="rId20"/>
    <p:sldId id="273" r:id="rId21"/>
    <p:sldId id="27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0437" autoAdjust="0"/>
  </p:normalViewPr>
  <p:slideViewPr>
    <p:cSldViewPr snapToGrid="0">
      <p:cViewPr varScale="1">
        <p:scale>
          <a:sx n="93" d="100"/>
          <a:sy n="93" d="100"/>
        </p:scale>
        <p:origin x="121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BAAF2A-4E8D-4669-9D96-9950E7C37D84}" type="datetimeFigureOut">
              <a:rPr lang="en-US" smtClean="0"/>
              <a:t>8/24/2018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EB64CE-1E1F-453E-B914-13352DB805B9}" type="slidenum">
              <a:rPr lang="en-US" smtClean="0"/>
              <a:t>‹#›</a:t>
            </a:fld>
            <a:endParaRPr lang="en-US"/>
          </a:p>
        </p:txBody>
      </p:sp>
    </p:spTree>
    <p:extLst>
      <p:ext uri="{BB962C8B-B14F-4D97-AF65-F5344CB8AC3E}">
        <p14:creationId xmlns:p14="http://schemas.microsoft.com/office/powerpoint/2010/main" val="2362325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8" Type="http://schemas.openxmlformats.org/officeDocument/2006/relationships/hyperlink" Target="https://dictionary.cambridge.org/dictionary/english/building" TargetMode="External"/><Relationship Id="rId3" Type="http://schemas.openxmlformats.org/officeDocument/2006/relationships/hyperlink" Target="https://dictionary.cambridge.org/dictionary/english/act" TargetMode="External"/><Relationship Id="rId7" Type="http://schemas.openxmlformats.org/officeDocument/2006/relationships/hyperlink" Target="https://dictionary.cambridge.org/dictionary/english/visit" TargetMode="External"/><Relationship Id="rId12" Type="http://schemas.openxmlformats.org/officeDocument/2006/relationships/hyperlink" Target="https://dictionary.cambridge.org/dictionary/english/legal"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dictionary.cambridge.org/dictionary/english/official" TargetMode="External"/><Relationship Id="rId11" Type="http://schemas.openxmlformats.org/officeDocument/2006/relationships/hyperlink" Target="https://dictionary.cambridge.org/dictionary/english/correct" TargetMode="External"/><Relationship Id="rId5" Type="http://schemas.openxmlformats.org/officeDocument/2006/relationships/hyperlink" Target="https://dictionary.cambridge.org/dictionary/english/carefully" TargetMode="External"/><Relationship Id="rId10" Type="http://schemas.openxmlformats.org/officeDocument/2006/relationships/hyperlink" Target="https://dictionary.cambridge.org/dictionary/english/check" TargetMode="External"/><Relationship Id="rId4" Type="http://schemas.openxmlformats.org/officeDocument/2006/relationships/hyperlink" Target="https://dictionary.cambridge.org/dictionary/english/look" TargetMode="External"/><Relationship Id="rId9" Type="http://schemas.openxmlformats.org/officeDocument/2006/relationships/hyperlink" Target="https://dictionary.cambridge.org/dictionary/english/organization"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Luật</a:t>
            </a:r>
            <a:r>
              <a:rPr lang="en-US" dirty="0" smtClean="0"/>
              <a:t> Humphrey </a:t>
            </a:r>
            <a:r>
              <a:rPr lang="en-US" dirty="0" err="1" smtClean="0"/>
              <a:t>nói</a:t>
            </a:r>
            <a:r>
              <a:rPr lang="en-US" dirty="0" smtClean="0"/>
              <a:t> </a:t>
            </a:r>
            <a:r>
              <a:rPr lang="en-US" dirty="0" err="1" smtClean="0"/>
              <a:t>rằng</a:t>
            </a:r>
            <a:r>
              <a:rPr lang="en-US" dirty="0" smtClean="0"/>
              <a:t> </a:t>
            </a:r>
            <a:r>
              <a:rPr lang="en-US" dirty="0" err="1" smtClean="0"/>
              <a:t>khách</a:t>
            </a:r>
            <a:r>
              <a:rPr lang="en-US" dirty="0" smtClean="0"/>
              <a:t> </a:t>
            </a:r>
            <a:r>
              <a:rPr lang="en-US" dirty="0" err="1" smtClean="0"/>
              <a:t>hàng</a:t>
            </a:r>
            <a:r>
              <a:rPr lang="en-US" dirty="0" smtClean="0"/>
              <a:t> </a:t>
            </a:r>
            <a:r>
              <a:rPr lang="en-US" dirty="0" err="1" smtClean="0"/>
              <a:t>không</a:t>
            </a:r>
            <a:r>
              <a:rPr lang="en-US" dirty="0" smtClean="0"/>
              <a:t> </a:t>
            </a:r>
            <a:r>
              <a:rPr lang="en-US" dirty="0" err="1" smtClean="0"/>
              <a:t>bao</a:t>
            </a:r>
            <a:r>
              <a:rPr lang="en-US" dirty="0" smtClean="0"/>
              <a:t> </a:t>
            </a:r>
            <a:r>
              <a:rPr lang="en-US" dirty="0" err="1" smtClean="0"/>
              <a:t>giờ</a:t>
            </a:r>
            <a:r>
              <a:rPr lang="en-US" dirty="0" smtClean="0"/>
              <a:t> </a:t>
            </a:r>
            <a:r>
              <a:rPr lang="en-US" dirty="0" err="1" smtClean="0"/>
              <a:t>biết</a:t>
            </a:r>
            <a:r>
              <a:rPr lang="en-US" dirty="0" smtClean="0"/>
              <a:t> </a:t>
            </a:r>
            <a:r>
              <a:rPr lang="en-US" dirty="0" err="1" smtClean="0"/>
              <a:t>những</a:t>
            </a:r>
            <a:r>
              <a:rPr lang="en-US" dirty="0" smtClean="0"/>
              <a:t> </a:t>
            </a:r>
            <a:r>
              <a:rPr lang="en-US" dirty="0" err="1" smtClean="0"/>
              <a:t>gì</a:t>
            </a:r>
            <a:r>
              <a:rPr lang="en-US" dirty="0" smtClean="0"/>
              <a:t> </a:t>
            </a:r>
            <a:r>
              <a:rPr lang="en-US" dirty="0" err="1" smtClean="0"/>
              <a:t>họ</a:t>
            </a:r>
            <a:r>
              <a:rPr lang="en-US" dirty="0" smtClean="0"/>
              <a:t> </a:t>
            </a:r>
            <a:r>
              <a:rPr lang="en-US" dirty="0" err="1" smtClean="0"/>
              <a:t>muốn</a:t>
            </a:r>
            <a:r>
              <a:rPr lang="en-US" dirty="0" smtClean="0"/>
              <a:t> </a:t>
            </a:r>
            <a:r>
              <a:rPr lang="en-US" dirty="0" err="1" smtClean="0"/>
              <a:t>cho</a:t>
            </a:r>
            <a:r>
              <a:rPr lang="en-US" dirty="0" smtClean="0"/>
              <a:t> </a:t>
            </a:r>
            <a:r>
              <a:rPr lang="en-US" dirty="0" err="1" smtClean="0"/>
              <a:t>đến</a:t>
            </a:r>
            <a:r>
              <a:rPr lang="en-US" dirty="0" smtClean="0"/>
              <a:t> </a:t>
            </a:r>
            <a:r>
              <a:rPr lang="en-US" dirty="0" err="1" smtClean="0"/>
              <a:t>khi</a:t>
            </a:r>
            <a:r>
              <a:rPr lang="en-US" dirty="0" smtClean="0"/>
              <a:t> </a:t>
            </a:r>
            <a:r>
              <a:rPr lang="en-US" dirty="0" err="1" smtClean="0"/>
              <a:t>họ</a:t>
            </a:r>
            <a:r>
              <a:rPr lang="en-US" dirty="0" smtClean="0"/>
              <a:t> </a:t>
            </a:r>
            <a:r>
              <a:rPr lang="en-US" dirty="0" err="1" smtClean="0"/>
              <a:t>thấy</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hoạt</a:t>
            </a:r>
            <a:r>
              <a:rPr lang="en-US" dirty="0" smtClean="0"/>
              <a:t> </a:t>
            </a:r>
            <a:r>
              <a:rPr lang="en-US" dirty="0" err="1" smtClean="0"/>
              <a:t>động</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https://viblo.asia/p/tuyen-ngon-agileagile-manifesto-va-cac-nguyen-tac-agile-principles-nwmGyMMoGoW</a:t>
            </a:r>
          </a:p>
          <a:p>
            <a:endParaRPr lang="en-US" dirty="0" smtClean="0"/>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43EB64CE-1E1F-453E-B914-13352DB805B9}" type="slidenum">
              <a:rPr lang="en-US" smtClean="0"/>
              <a:t>5</a:t>
            </a:fld>
            <a:endParaRPr lang="en-US"/>
          </a:p>
        </p:txBody>
      </p:sp>
    </p:spTree>
    <p:extLst>
      <p:ext uri="{BB962C8B-B14F-4D97-AF65-F5344CB8AC3E}">
        <p14:creationId xmlns:p14="http://schemas.microsoft.com/office/powerpoint/2010/main" val="1433033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Inspection : </a:t>
            </a:r>
            <a:r>
              <a:rPr lang="en-US" sz="1200" b="1" i="0" kern="1200" dirty="0" smtClean="0">
                <a:solidFill>
                  <a:schemeClr val="tx1"/>
                </a:solidFill>
                <a:effectLst/>
                <a:latin typeface="+mn-lt"/>
                <a:ea typeface="+mn-ea"/>
                <a:cs typeface="+mn-cs"/>
              </a:rPr>
              <a:t>the </a:t>
            </a:r>
            <a:r>
              <a:rPr lang="en-US" sz="1200" b="1" i="0" u="none" strike="noStrike" kern="1200" dirty="0" smtClean="0">
                <a:solidFill>
                  <a:schemeClr val="tx1"/>
                </a:solidFill>
                <a:effectLst/>
                <a:latin typeface="+mn-lt"/>
                <a:ea typeface="+mn-ea"/>
                <a:cs typeface="+mn-cs"/>
                <a:hlinkClick r:id="rId3" tooltip="act"/>
              </a:rPr>
              <a:t>act</a:t>
            </a:r>
            <a:r>
              <a:rPr lang="en-US" sz="1200" b="1" i="0" kern="1200" dirty="0" smtClean="0">
                <a:solidFill>
                  <a:schemeClr val="tx1"/>
                </a:solidFill>
                <a:effectLst/>
                <a:latin typeface="+mn-lt"/>
                <a:ea typeface="+mn-ea"/>
                <a:cs typeface="+mn-cs"/>
              </a:rPr>
              <a:t> of </a:t>
            </a:r>
            <a:r>
              <a:rPr lang="en-US" sz="1200" b="1" i="0" u="none" strike="noStrike" kern="1200" dirty="0" smtClean="0">
                <a:solidFill>
                  <a:schemeClr val="tx1"/>
                </a:solidFill>
                <a:effectLst/>
                <a:latin typeface="+mn-lt"/>
                <a:ea typeface="+mn-ea"/>
                <a:cs typeface="+mn-cs"/>
                <a:hlinkClick r:id="rId4" tooltip="looking"/>
              </a:rPr>
              <a:t>looking</a:t>
            </a:r>
            <a:r>
              <a:rPr lang="en-US" sz="1200" b="1" i="0" kern="1200" dirty="0" smtClean="0">
                <a:solidFill>
                  <a:schemeClr val="tx1"/>
                </a:solidFill>
                <a:effectLst/>
                <a:latin typeface="+mn-lt"/>
                <a:ea typeface="+mn-ea"/>
                <a:cs typeface="+mn-cs"/>
              </a:rPr>
              <a:t> at something </a:t>
            </a:r>
            <a:r>
              <a:rPr lang="en-US" sz="1200" b="1" i="0" u="none" strike="noStrike" kern="1200" dirty="0" smtClean="0">
                <a:solidFill>
                  <a:schemeClr val="tx1"/>
                </a:solidFill>
                <a:effectLst/>
                <a:latin typeface="+mn-lt"/>
                <a:ea typeface="+mn-ea"/>
                <a:cs typeface="+mn-cs"/>
                <a:hlinkClick r:id="rId5" tooltip="carefully"/>
              </a:rPr>
              <a:t>carefully</a:t>
            </a:r>
            <a:r>
              <a:rPr lang="en-US" sz="1200" b="1" i="0" kern="1200" dirty="0" smtClean="0">
                <a:solidFill>
                  <a:schemeClr val="tx1"/>
                </a:solidFill>
                <a:effectLst/>
                <a:latin typeface="+mn-lt"/>
                <a:ea typeface="+mn-ea"/>
                <a:cs typeface="+mn-cs"/>
              </a:rPr>
              <a:t>, or an </a:t>
            </a:r>
            <a:r>
              <a:rPr lang="en-US" sz="1200" b="1" i="0" u="none" strike="noStrike" kern="1200" dirty="0" err="1" smtClean="0">
                <a:solidFill>
                  <a:schemeClr val="tx1"/>
                </a:solidFill>
                <a:effectLst/>
                <a:latin typeface="+mn-lt"/>
                <a:ea typeface="+mn-ea"/>
                <a:cs typeface="+mn-cs"/>
                <a:hlinkClick r:id="rId6" tooltip="official"/>
              </a:rPr>
              <a:t>offcial</a:t>
            </a:r>
            <a:r>
              <a:rPr lang="en-US" sz="1200" b="1" i="0" kern="1200" dirty="0" smtClean="0">
                <a:solidFill>
                  <a:schemeClr val="tx1"/>
                </a:solidFill>
                <a:effectLst/>
                <a:latin typeface="+mn-lt"/>
                <a:ea typeface="+mn-ea"/>
                <a:cs typeface="+mn-cs"/>
              </a:rPr>
              <a:t> </a:t>
            </a:r>
            <a:r>
              <a:rPr lang="en-US" sz="1200" b="1" i="0" u="none" strike="noStrike" kern="1200" dirty="0" smtClean="0">
                <a:solidFill>
                  <a:schemeClr val="tx1"/>
                </a:solidFill>
                <a:effectLst/>
                <a:latin typeface="+mn-lt"/>
                <a:ea typeface="+mn-ea"/>
                <a:cs typeface="+mn-cs"/>
                <a:hlinkClick r:id="rId7" tooltip="visit"/>
              </a:rPr>
              <a:t>visit</a:t>
            </a:r>
            <a:r>
              <a:rPr lang="en-US" sz="1200" b="1" i="0" kern="1200" dirty="0" smtClean="0">
                <a:solidFill>
                  <a:schemeClr val="tx1"/>
                </a:solidFill>
                <a:effectLst/>
                <a:latin typeface="+mn-lt"/>
                <a:ea typeface="+mn-ea"/>
                <a:cs typeface="+mn-cs"/>
              </a:rPr>
              <a:t> to a </a:t>
            </a:r>
            <a:r>
              <a:rPr lang="en-US" sz="1200" b="1" i="0" u="none" strike="noStrike" kern="1200" dirty="0" smtClean="0">
                <a:solidFill>
                  <a:schemeClr val="tx1"/>
                </a:solidFill>
                <a:effectLst/>
                <a:latin typeface="+mn-lt"/>
                <a:ea typeface="+mn-ea"/>
                <a:cs typeface="+mn-cs"/>
                <a:hlinkClick r:id="rId8" tooltip="building"/>
              </a:rPr>
              <a:t>building</a:t>
            </a:r>
            <a:r>
              <a:rPr lang="en-US" sz="1200" b="1" i="0" kern="1200" dirty="0" smtClean="0">
                <a:solidFill>
                  <a:schemeClr val="tx1"/>
                </a:solidFill>
                <a:effectLst/>
                <a:latin typeface="+mn-lt"/>
                <a:ea typeface="+mn-ea"/>
                <a:cs typeface="+mn-cs"/>
              </a:rPr>
              <a:t> </a:t>
            </a:r>
            <a:r>
              <a:rPr lang="en-US" sz="1200" b="1" i="0" kern="1200" dirty="0" err="1" smtClean="0">
                <a:solidFill>
                  <a:schemeClr val="tx1"/>
                </a:solidFill>
                <a:effectLst/>
                <a:latin typeface="+mn-lt"/>
                <a:ea typeface="+mn-ea"/>
                <a:cs typeface="+mn-cs"/>
              </a:rPr>
              <a:t>or</a:t>
            </a:r>
            <a:r>
              <a:rPr lang="en-US" sz="1200" b="1" i="0" u="none" strike="noStrike" kern="1200" dirty="0" err="1" smtClean="0">
                <a:solidFill>
                  <a:schemeClr val="tx1"/>
                </a:solidFill>
                <a:effectLst/>
                <a:latin typeface="+mn-lt"/>
                <a:ea typeface="+mn-ea"/>
                <a:cs typeface="+mn-cs"/>
                <a:hlinkClick r:id="rId9" tooltip="organization"/>
              </a:rPr>
              <a:t>organization</a:t>
            </a:r>
            <a:r>
              <a:rPr lang="en-US" sz="1200" b="1" i="0" kern="1200" dirty="0" smtClean="0">
                <a:solidFill>
                  <a:schemeClr val="tx1"/>
                </a:solidFill>
                <a:effectLst/>
                <a:latin typeface="+mn-lt"/>
                <a:ea typeface="+mn-ea"/>
                <a:cs typeface="+mn-cs"/>
              </a:rPr>
              <a:t> to </a:t>
            </a:r>
            <a:r>
              <a:rPr lang="en-US" sz="1200" b="1" i="0" u="none" strike="noStrike" kern="1200" dirty="0" smtClean="0">
                <a:solidFill>
                  <a:schemeClr val="tx1"/>
                </a:solidFill>
                <a:effectLst/>
                <a:latin typeface="+mn-lt"/>
                <a:ea typeface="+mn-ea"/>
                <a:cs typeface="+mn-cs"/>
                <a:hlinkClick r:id="rId10" tooltip="check"/>
              </a:rPr>
              <a:t>check</a:t>
            </a:r>
            <a:r>
              <a:rPr lang="en-US" sz="1200" b="1" i="0" kern="1200" dirty="0" smtClean="0">
                <a:solidFill>
                  <a:schemeClr val="tx1"/>
                </a:solidFill>
                <a:effectLst/>
                <a:latin typeface="+mn-lt"/>
                <a:ea typeface="+mn-ea"/>
                <a:cs typeface="+mn-cs"/>
              </a:rPr>
              <a:t> that everything is </a:t>
            </a:r>
            <a:r>
              <a:rPr lang="en-US" sz="1200" b="1" i="0" u="none" strike="noStrike" kern="1200" dirty="0" smtClean="0">
                <a:solidFill>
                  <a:schemeClr val="tx1"/>
                </a:solidFill>
                <a:effectLst/>
                <a:latin typeface="+mn-lt"/>
                <a:ea typeface="+mn-ea"/>
                <a:cs typeface="+mn-cs"/>
                <a:hlinkClick r:id="rId11" tooltip="correct"/>
              </a:rPr>
              <a:t>correct</a:t>
            </a:r>
            <a:r>
              <a:rPr lang="en-US" sz="1200" b="1" i="0" kern="1200" dirty="0" smtClean="0">
                <a:solidFill>
                  <a:schemeClr val="tx1"/>
                </a:solidFill>
                <a:effectLst/>
                <a:latin typeface="+mn-lt"/>
                <a:ea typeface="+mn-ea"/>
                <a:cs typeface="+mn-cs"/>
              </a:rPr>
              <a:t> and </a:t>
            </a:r>
            <a:r>
              <a:rPr lang="en-US" sz="1200" b="1" i="0" u="none" strike="noStrike" kern="1200" dirty="0" smtClean="0">
                <a:solidFill>
                  <a:schemeClr val="tx1"/>
                </a:solidFill>
                <a:effectLst/>
                <a:latin typeface="+mn-lt"/>
                <a:ea typeface="+mn-ea"/>
                <a:cs typeface="+mn-cs"/>
                <a:hlinkClick r:id="rId12" tooltip="legal"/>
              </a:rPr>
              <a:t>legal</a:t>
            </a:r>
            <a:endParaRPr lang="en-US" sz="1200" b="1" i="0" u="none" strike="noStrike" kern="1200" dirty="0" smtClean="0">
              <a:solidFill>
                <a:schemeClr val="tx1"/>
              </a:solidFill>
              <a:effectLst/>
              <a:latin typeface="+mn-lt"/>
              <a:ea typeface="+mn-ea"/>
              <a:cs typeface="+mn-cs"/>
            </a:endParaRPr>
          </a:p>
          <a:p>
            <a:r>
              <a:rPr lang="en-US" dirty="0" smtClean="0"/>
              <a:t>https://hocvienagile.com/agipedia/3-tru-cot-cua-scrum/</a:t>
            </a:r>
            <a:endParaRPr lang="en-US" dirty="0"/>
          </a:p>
        </p:txBody>
      </p:sp>
      <p:sp>
        <p:nvSpPr>
          <p:cNvPr id="4" name="Slide Number Placeholder 3"/>
          <p:cNvSpPr>
            <a:spLocks noGrp="1"/>
          </p:cNvSpPr>
          <p:nvPr>
            <p:ph type="sldNum" sz="quarter" idx="10"/>
          </p:nvPr>
        </p:nvSpPr>
        <p:spPr/>
        <p:txBody>
          <a:bodyPr/>
          <a:lstStyle/>
          <a:p>
            <a:fld id="{43EB64CE-1E1F-453E-B914-13352DB805B9}" type="slidenum">
              <a:rPr lang="en-US" smtClean="0"/>
              <a:t>6</a:t>
            </a:fld>
            <a:endParaRPr lang="en-US"/>
          </a:p>
        </p:txBody>
      </p:sp>
    </p:spTree>
    <p:extLst>
      <p:ext uri="{BB962C8B-B14F-4D97-AF65-F5344CB8AC3E}">
        <p14:creationId xmlns:p14="http://schemas.microsoft.com/office/powerpoint/2010/main" val="3515098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Artifacts: </a:t>
            </a:r>
            <a:r>
              <a:rPr lang="en-US" sz="1200" b="1" i="0" kern="1200" dirty="0" err="1" smtClean="0">
                <a:solidFill>
                  <a:schemeClr val="tx1"/>
                </a:solidFill>
                <a:effectLst/>
                <a:latin typeface="+mn-lt"/>
                <a:ea typeface="+mn-ea"/>
                <a:cs typeface="+mn-cs"/>
              </a:rPr>
              <a:t>công</a:t>
            </a:r>
            <a:r>
              <a:rPr lang="en-US" sz="1200" b="1" i="0" kern="1200" baseline="0" dirty="0" smtClean="0">
                <a:solidFill>
                  <a:schemeClr val="tx1"/>
                </a:solidFill>
                <a:effectLst/>
                <a:latin typeface="+mn-lt"/>
                <a:ea typeface="+mn-ea"/>
                <a:cs typeface="+mn-cs"/>
              </a:rPr>
              <a:t> </a:t>
            </a:r>
            <a:r>
              <a:rPr lang="en-US" sz="1200" b="1" i="0" kern="1200" baseline="0" dirty="0" err="1" smtClean="0">
                <a:solidFill>
                  <a:schemeClr val="tx1"/>
                </a:solidFill>
                <a:effectLst/>
                <a:latin typeface="+mn-lt"/>
                <a:ea typeface="+mn-ea"/>
                <a:cs typeface="+mn-cs"/>
              </a:rPr>
              <a:t>cụ</a:t>
            </a:r>
            <a:endParaRPr lang="en-US" sz="1200" b="1" i="0" kern="1200" baseline="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Sprint Retrospective (</a:t>
            </a:r>
            <a:r>
              <a:rPr lang="en-US" sz="1200" b="1" i="0" kern="1200" dirty="0" err="1" smtClean="0">
                <a:solidFill>
                  <a:schemeClr val="tx1"/>
                </a:solidFill>
                <a:effectLst/>
                <a:latin typeface="+mn-lt"/>
                <a:ea typeface="+mn-ea"/>
                <a:cs typeface="+mn-cs"/>
              </a:rPr>
              <a:t>Họp</a:t>
            </a:r>
            <a:r>
              <a:rPr lang="en-US" sz="1200" b="1" i="0" kern="1200" dirty="0" smtClean="0">
                <a:solidFill>
                  <a:schemeClr val="tx1"/>
                </a:solidFill>
                <a:effectLst/>
                <a:latin typeface="+mn-lt"/>
                <a:ea typeface="+mn-ea"/>
                <a:cs typeface="+mn-cs"/>
              </a:rPr>
              <a:t> </a:t>
            </a:r>
            <a:r>
              <a:rPr lang="en-US" sz="1200" b="1" i="0" kern="1200" dirty="0" err="1" smtClean="0">
                <a:solidFill>
                  <a:schemeClr val="tx1"/>
                </a:solidFill>
                <a:effectLst/>
                <a:latin typeface="+mn-lt"/>
                <a:ea typeface="+mn-ea"/>
                <a:cs typeface="+mn-cs"/>
              </a:rPr>
              <a:t>Cải</a:t>
            </a:r>
            <a:r>
              <a:rPr lang="en-US" sz="1200" b="1" i="0" kern="1200" dirty="0" smtClean="0">
                <a:solidFill>
                  <a:schemeClr val="tx1"/>
                </a:solidFill>
                <a:effectLst/>
                <a:latin typeface="+mn-lt"/>
                <a:ea typeface="+mn-ea"/>
                <a:cs typeface="+mn-cs"/>
              </a:rPr>
              <a:t> </a:t>
            </a:r>
            <a:r>
              <a:rPr lang="en-US" sz="1200" b="1" i="0" kern="1200" dirty="0" err="1" smtClean="0">
                <a:solidFill>
                  <a:schemeClr val="tx1"/>
                </a:solidFill>
                <a:effectLst/>
                <a:latin typeface="+mn-lt"/>
                <a:ea typeface="+mn-ea"/>
                <a:cs typeface="+mn-cs"/>
              </a:rPr>
              <a:t>tiến</a:t>
            </a:r>
            <a:r>
              <a:rPr lang="en-US" sz="1200" b="1" i="0" kern="1200" dirty="0" smtClean="0">
                <a:solidFill>
                  <a:schemeClr val="tx1"/>
                </a:solidFill>
                <a:effectLst/>
                <a:latin typeface="+mn-lt"/>
                <a:ea typeface="+mn-ea"/>
                <a:cs typeface="+mn-cs"/>
              </a:rPr>
              <a:t> Sprint): </a:t>
            </a:r>
            <a:r>
              <a:rPr lang="en-US" sz="1200" b="1" i="0" kern="1200" dirty="0" err="1" smtClean="0">
                <a:solidFill>
                  <a:schemeClr val="tx1"/>
                </a:solidFill>
                <a:effectLst/>
                <a:latin typeface="+mn-lt"/>
                <a:ea typeface="+mn-ea"/>
                <a:cs typeface="+mn-cs"/>
              </a:rPr>
              <a:t>quy</a:t>
            </a:r>
            <a:r>
              <a:rPr lang="en-US" sz="1200" b="1" i="0" kern="1200" dirty="0" smtClean="0">
                <a:solidFill>
                  <a:schemeClr val="tx1"/>
                </a:solidFill>
                <a:effectLst/>
                <a:latin typeface="+mn-lt"/>
                <a:ea typeface="+mn-ea"/>
                <a:cs typeface="+mn-cs"/>
              </a:rPr>
              <a:t> </a:t>
            </a:r>
            <a:r>
              <a:rPr lang="en-US" sz="1200" b="1" i="0" kern="1200" dirty="0" err="1" smtClean="0">
                <a:solidFill>
                  <a:schemeClr val="tx1"/>
                </a:solidFill>
                <a:effectLst/>
                <a:latin typeface="+mn-lt"/>
                <a:ea typeface="+mn-ea"/>
                <a:cs typeface="+mn-cs"/>
              </a:rPr>
              <a:t>trình</a:t>
            </a:r>
            <a:r>
              <a:rPr lang="en-US" sz="1200" b="1" i="0" kern="1200" baseline="0" dirty="0" smtClean="0">
                <a:solidFill>
                  <a:schemeClr val="tx1"/>
                </a:solidFill>
                <a:effectLst/>
                <a:latin typeface="+mn-lt"/>
                <a:ea typeface="+mn-ea"/>
                <a:cs typeface="+mn-cs"/>
              </a:rPr>
              <a:t> </a:t>
            </a:r>
            <a:r>
              <a:rPr lang="en-US" sz="1200" b="1" i="0" kern="1200" baseline="0" dirty="0" err="1" smtClean="0">
                <a:solidFill>
                  <a:schemeClr val="tx1"/>
                </a:solidFill>
                <a:effectLst/>
                <a:latin typeface="+mn-lt"/>
                <a:ea typeface="+mn-ea"/>
                <a:cs typeface="+mn-cs"/>
              </a:rPr>
              <a:t>và</a:t>
            </a:r>
            <a:r>
              <a:rPr lang="en-US" sz="1200" b="1" i="0" kern="1200" baseline="0" dirty="0" smtClean="0">
                <a:solidFill>
                  <a:schemeClr val="tx1"/>
                </a:solidFill>
                <a:effectLst/>
                <a:latin typeface="+mn-lt"/>
                <a:ea typeface="+mn-ea"/>
                <a:cs typeface="+mn-cs"/>
              </a:rPr>
              <a:t> </a:t>
            </a:r>
            <a:r>
              <a:rPr lang="en-US" sz="1200" b="1" i="0" kern="1200" baseline="0" dirty="0" err="1" smtClean="0">
                <a:solidFill>
                  <a:schemeClr val="tx1"/>
                </a:solidFill>
                <a:effectLst/>
                <a:latin typeface="+mn-lt"/>
                <a:ea typeface="+mn-ea"/>
                <a:cs typeface="+mn-cs"/>
              </a:rPr>
              <a:t>sản</a:t>
            </a:r>
            <a:r>
              <a:rPr lang="en-US" sz="1200" b="1" i="0" kern="1200" baseline="0" dirty="0" smtClean="0">
                <a:solidFill>
                  <a:schemeClr val="tx1"/>
                </a:solidFill>
                <a:effectLst/>
                <a:latin typeface="+mn-lt"/>
                <a:ea typeface="+mn-ea"/>
                <a:cs typeface="+mn-cs"/>
              </a:rPr>
              <a:t> </a:t>
            </a:r>
            <a:r>
              <a:rPr lang="en-US" sz="1200" b="1" i="0" kern="1200" baseline="0" dirty="0" err="1" smtClean="0">
                <a:solidFill>
                  <a:schemeClr val="tx1"/>
                </a:solidFill>
                <a:effectLst/>
                <a:latin typeface="+mn-lt"/>
                <a:ea typeface="+mn-ea"/>
                <a:cs typeface="+mn-cs"/>
              </a:rPr>
              <a:t>phẩm</a:t>
            </a:r>
            <a:endParaRPr lang="en-US" sz="1200" b="1" i="0" kern="1200" baseline="0" dirty="0" smtClean="0">
              <a:solidFill>
                <a:schemeClr val="tx1"/>
              </a:solidFill>
              <a:effectLst/>
              <a:latin typeface="+mn-lt"/>
              <a:ea typeface="+mn-ea"/>
              <a:cs typeface="+mn-cs"/>
            </a:endParaRPr>
          </a:p>
          <a:p>
            <a:r>
              <a:rPr lang="en-US" sz="1200" b="1" i="0" kern="1200" baseline="0" dirty="0" smtClean="0">
                <a:solidFill>
                  <a:schemeClr val="tx1"/>
                </a:solidFill>
                <a:effectLst/>
                <a:latin typeface="+mn-lt"/>
                <a:ea typeface="+mn-ea"/>
                <a:cs typeface="+mn-cs"/>
              </a:rPr>
              <a:t>Sprint: </a:t>
            </a:r>
            <a:r>
              <a:rPr lang="en-US" sz="1200" b="1" i="0" kern="1200" baseline="0" dirty="0" err="1" smtClean="0">
                <a:solidFill>
                  <a:schemeClr val="tx1"/>
                </a:solidFill>
                <a:effectLst/>
                <a:latin typeface="+mn-lt"/>
                <a:ea typeface="+mn-ea"/>
                <a:cs typeface="+mn-cs"/>
              </a:rPr>
              <a:t>rà</a:t>
            </a:r>
            <a:r>
              <a:rPr lang="en-US" sz="1200" b="1" i="0" kern="1200" baseline="0" dirty="0" smtClean="0">
                <a:solidFill>
                  <a:schemeClr val="tx1"/>
                </a:solidFill>
                <a:effectLst/>
                <a:latin typeface="+mn-lt"/>
                <a:ea typeface="+mn-ea"/>
                <a:cs typeface="+mn-cs"/>
              </a:rPr>
              <a:t> </a:t>
            </a:r>
            <a:r>
              <a:rPr lang="en-US" sz="1200" b="1" i="0" kern="1200" baseline="0" dirty="0" err="1" smtClean="0">
                <a:solidFill>
                  <a:schemeClr val="tx1"/>
                </a:solidFill>
                <a:effectLst/>
                <a:latin typeface="+mn-lt"/>
                <a:ea typeface="+mn-ea"/>
                <a:cs typeface="+mn-cs"/>
              </a:rPr>
              <a:t>soát</a:t>
            </a:r>
            <a:r>
              <a:rPr lang="en-US" sz="1200" b="1" i="0" kern="1200" baseline="0" dirty="0" smtClean="0">
                <a:solidFill>
                  <a:schemeClr val="tx1"/>
                </a:solidFill>
                <a:effectLst/>
                <a:latin typeface="+mn-lt"/>
                <a:ea typeface="+mn-ea"/>
                <a:cs typeface="+mn-cs"/>
              </a:rPr>
              <a:t> </a:t>
            </a:r>
            <a:r>
              <a:rPr lang="en-US" sz="1200" b="1" i="0" kern="1200" baseline="0" dirty="0" err="1" smtClean="0">
                <a:solidFill>
                  <a:schemeClr val="tx1"/>
                </a:solidFill>
                <a:effectLst/>
                <a:latin typeface="+mn-lt"/>
                <a:ea typeface="+mn-ea"/>
                <a:cs typeface="+mn-cs"/>
              </a:rPr>
              <a:t>và</a:t>
            </a:r>
            <a:r>
              <a:rPr lang="en-US" sz="1200" b="1" i="0" kern="1200" baseline="0" dirty="0" smtClean="0">
                <a:solidFill>
                  <a:schemeClr val="tx1"/>
                </a:solidFill>
                <a:effectLst/>
                <a:latin typeface="+mn-lt"/>
                <a:ea typeface="+mn-ea"/>
                <a:cs typeface="+mn-cs"/>
              </a:rPr>
              <a:t> </a:t>
            </a:r>
            <a:r>
              <a:rPr lang="en-US" sz="1200" b="1" i="0" kern="1200" baseline="0" dirty="0" err="1" smtClean="0">
                <a:solidFill>
                  <a:schemeClr val="tx1"/>
                </a:solidFill>
                <a:effectLst/>
                <a:latin typeface="+mn-lt"/>
                <a:ea typeface="+mn-ea"/>
                <a:cs typeface="+mn-cs"/>
              </a:rPr>
              <a:t>chỉnh</a:t>
            </a:r>
            <a:r>
              <a:rPr lang="en-US" sz="1200" b="1" i="0" kern="1200" baseline="0" dirty="0" smtClean="0">
                <a:solidFill>
                  <a:schemeClr val="tx1"/>
                </a:solidFill>
                <a:effectLst/>
                <a:latin typeface="+mn-lt"/>
                <a:ea typeface="+mn-ea"/>
                <a:cs typeface="+mn-cs"/>
              </a:rPr>
              <a:t> </a:t>
            </a:r>
            <a:r>
              <a:rPr lang="en-US" sz="1200" b="1" i="0" kern="1200" baseline="0" dirty="0" err="1" smtClean="0">
                <a:solidFill>
                  <a:schemeClr val="tx1"/>
                </a:solidFill>
                <a:effectLst/>
                <a:latin typeface="+mn-lt"/>
                <a:ea typeface="+mn-ea"/>
                <a:cs typeface="+mn-cs"/>
              </a:rPr>
              <a:t>sử</a:t>
            </a:r>
            <a:r>
              <a:rPr lang="en-US" sz="1200" b="1" i="0" kern="1200" baseline="0" dirty="0" smtClean="0">
                <a:solidFill>
                  <a:schemeClr val="tx1"/>
                </a:solidFill>
                <a:effectLst/>
                <a:latin typeface="+mn-lt"/>
                <a:ea typeface="+mn-ea"/>
                <a:cs typeface="+mn-cs"/>
              </a:rPr>
              <a:t>, </a:t>
            </a:r>
            <a:r>
              <a:rPr lang="en-US" sz="1200" b="1" i="0" kern="1200" baseline="0" dirty="0" err="1" smtClean="0">
                <a:solidFill>
                  <a:schemeClr val="tx1"/>
                </a:solidFill>
                <a:effectLst/>
                <a:latin typeface="+mn-lt"/>
                <a:ea typeface="+mn-ea"/>
                <a:cs typeface="+mn-cs"/>
              </a:rPr>
              <a:t>đề</a:t>
            </a:r>
            <a:r>
              <a:rPr lang="en-US" sz="1200" b="1" i="0" kern="1200" baseline="0" dirty="0" smtClean="0">
                <a:solidFill>
                  <a:schemeClr val="tx1"/>
                </a:solidFill>
                <a:effectLst/>
                <a:latin typeface="+mn-lt"/>
                <a:ea typeface="+mn-ea"/>
                <a:cs typeface="+mn-cs"/>
              </a:rPr>
              <a:t> </a:t>
            </a:r>
            <a:r>
              <a:rPr lang="en-US" sz="1200" b="1" i="0" kern="1200" baseline="0" dirty="0" err="1" smtClean="0">
                <a:solidFill>
                  <a:schemeClr val="tx1"/>
                </a:solidFill>
                <a:effectLst/>
                <a:latin typeface="+mn-lt"/>
                <a:ea typeface="+mn-ea"/>
                <a:cs typeface="+mn-cs"/>
              </a:rPr>
              <a:t>xuất</a:t>
            </a:r>
            <a:r>
              <a:rPr lang="en-US" sz="1200" b="1" i="0" kern="1200" baseline="0" dirty="0" smtClean="0">
                <a:solidFill>
                  <a:schemeClr val="tx1"/>
                </a:solidFill>
                <a:effectLst/>
                <a:latin typeface="+mn-lt"/>
                <a:ea typeface="+mn-ea"/>
                <a:cs typeface="+mn-cs"/>
              </a:rPr>
              <a:t> </a:t>
            </a:r>
            <a:r>
              <a:rPr lang="en-US" sz="1200" b="1" i="0" kern="1200" baseline="0" dirty="0" err="1" smtClean="0">
                <a:solidFill>
                  <a:schemeClr val="tx1"/>
                </a:solidFill>
                <a:effectLst/>
                <a:latin typeface="+mn-lt"/>
                <a:ea typeface="+mn-ea"/>
                <a:cs typeface="+mn-cs"/>
              </a:rPr>
              <a:t>mới</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3EB64CE-1E1F-453E-B914-13352DB805B9}" type="slidenum">
              <a:rPr lang="en-US" smtClean="0"/>
              <a:t>7</a:t>
            </a:fld>
            <a:endParaRPr lang="en-US"/>
          </a:p>
        </p:txBody>
      </p:sp>
    </p:spTree>
    <p:extLst>
      <p:ext uri="{BB962C8B-B14F-4D97-AF65-F5344CB8AC3E}">
        <p14:creationId xmlns:p14="http://schemas.microsoft.com/office/powerpoint/2010/main" val="409437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Product backlog: </a:t>
            </a:r>
          </a:p>
          <a:p>
            <a:r>
              <a:rPr lang="vi-VN" sz="1200" b="0" i="0" kern="1200" dirty="0" smtClean="0">
                <a:solidFill>
                  <a:schemeClr val="tx1"/>
                </a:solidFill>
                <a:effectLst/>
                <a:latin typeface="+mn-lt"/>
                <a:ea typeface="+mn-ea"/>
                <a:cs typeface="+mn-cs"/>
              </a:rPr>
              <a:t>Đây là danh sách ưu tiên các tính năng (feature) hoặc đầu ra khác của dự án, có thể hiểu như là danh sách yêu cầu (requirement) của dự án. Product Owner chịu trách nhiệm sắp xếp độ ưu tiên cho từng hạng mục (Product Backlog Item) trong Product Backlog dựa trên các giá trị do Product Owner định nghĩa (thường là giá trị thương mại – business value).</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vi-VN" sz="1200" b="1" i="0" kern="1200" dirty="0" smtClean="0">
                <a:solidFill>
                  <a:schemeClr val="tx1"/>
                </a:solidFill>
                <a:effectLst/>
                <a:latin typeface="+mn-lt"/>
                <a:ea typeface="+mn-ea"/>
                <a:cs typeface="+mn-cs"/>
              </a:rPr>
              <a:t>Sprint backlog</a:t>
            </a:r>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Đây là bản kế hoạch cho một Sprint; là kết quả của buổi họp lập kế hoạch (Sprint Planning). Với sự kết hợp của Product Owner, nhóm sẽ phân tích các yêu cầu theo độ ưu tiên từ cao xuống thấp để hiện thực hóa các hạng mục trong Product Backlog dưới dạng danh sách công việc (TODO list).</a:t>
            </a:r>
          </a:p>
          <a:p>
            <a:endParaRPr lang="en-US" dirty="0" smtClean="0"/>
          </a:p>
          <a:p>
            <a:r>
              <a:rPr lang="vi-VN" sz="1200" b="1" i="0" kern="1200" dirty="0" smtClean="0">
                <a:solidFill>
                  <a:schemeClr val="tx1"/>
                </a:solidFill>
                <a:effectLst/>
                <a:latin typeface="+mn-lt"/>
                <a:ea typeface="+mn-ea"/>
                <a:cs typeface="+mn-cs"/>
              </a:rPr>
              <a:t>Burndown Chart</a:t>
            </a:r>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Đây là biểu đồ hiển thị xu hướng của dự án dựa trên lượng thời gian cần thiết còn lại để hoàn tất công việc. Burndown Chart có thể được dùng để theo dõi tiến độ của Sprint (được gọi là Sprint Burndown Chart) hoặc của cả dự án (Project Burndown Chart). Biểu đồ burndown không phải là một thành tố tiêu chuẩn của Scrum theo định nghĩa mới, nhưng vẫn được sử dụng rộng rãi do tính hữu ích của nó.</a:t>
            </a:r>
          </a:p>
          <a:p>
            <a:endParaRPr lang="en-US" dirty="0"/>
          </a:p>
        </p:txBody>
      </p:sp>
      <p:sp>
        <p:nvSpPr>
          <p:cNvPr id="4" name="Slide Number Placeholder 3"/>
          <p:cNvSpPr>
            <a:spLocks noGrp="1"/>
          </p:cNvSpPr>
          <p:nvPr>
            <p:ph type="sldNum" sz="quarter" idx="10"/>
          </p:nvPr>
        </p:nvSpPr>
        <p:spPr/>
        <p:txBody>
          <a:bodyPr/>
          <a:lstStyle/>
          <a:p>
            <a:fld id="{43EB64CE-1E1F-453E-B914-13352DB805B9}" type="slidenum">
              <a:rPr lang="en-US" smtClean="0"/>
              <a:t>8</a:t>
            </a:fld>
            <a:endParaRPr lang="en-US"/>
          </a:p>
        </p:txBody>
      </p:sp>
    </p:spTree>
    <p:extLst>
      <p:ext uri="{BB962C8B-B14F-4D97-AF65-F5344CB8AC3E}">
        <p14:creationId xmlns:p14="http://schemas.microsoft.com/office/powerpoint/2010/main" val="21760638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43EB64CE-1E1F-453E-B914-13352DB805B9}" type="slidenum">
              <a:rPr lang="en-US" smtClean="0"/>
              <a:t>9</a:t>
            </a:fld>
            <a:endParaRPr lang="en-US"/>
          </a:p>
        </p:txBody>
      </p:sp>
    </p:spTree>
    <p:extLst>
      <p:ext uri="{BB962C8B-B14F-4D97-AF65-F5344CB8AC3E}">
        <p14:creationId xmlns:p14="http://schemas.microsoft.com/office/powerpoint/2010/main" val="3809527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Note</a:t>
            </a:r>
            <a:r>
              <a:rPr lang="en-US" sz="1200" b="0" i="0" kern="1200" dirty="0" smtClean="0">
                <a:solidFill>
                  <a:schemeClr val="tx1"/>
                </a:solidFill>
                <a:effectLst/>
                <a:latin typeface="+mn-lt"/>
                <a:ea typeface="+mn-ea"/>
                <a:cs typeface="+mn-cs"/>
              </a:rPr>
              <a:t>: The load and progress bars are always indicative with respect to the amount of estimated work. Therefore, it is important to estimate your work to get an accurate picture of your load and progress. The degree to which your work is estimated is called </a:t>
            </a:r>
            <a:r>
              <a:rPr lang="en-US" sz="1200" b="0" i="1" kern="1200" dirty="0" smtClean="0">
                <a:solidFill>
                  <a:schemeClr val="tx1"/>
                </a:solidFill>
                <a:effectLst/>
                <a:latin typeface="+mn-lt"/>
                <a:ea typeface="+mn-ea"/>
                <a:cs typeface="+mn-cs"/>
              </a:rPr>
              <a:t>Quality of Planning</a:t>
            </a:r>
            <a:r>
              <a:rPr lang="en-US" sz="1200" b="0" i="0" kern="1200" dirty="0" smtClean="0">
                <a:solidFill>
                  <a:schemeClr val="tx1"/>
                </a:solidFill>
                <a:effectLst/>
                <a:latin typeface="+mn-lt"/>
                <a:ea typeface="+mn-ea"/>
                <a:cs typeface="+mn-cs"/>
              </a:rPr>
              <a:t> and is discussed later in this article.</a:t>
            </a:r>
            <a:endParaRPr lang="en-US" sz="1200" b="0" i="1" kern="1200" dirty="0" smtClean="0">
              <a:solidFill>
                <a:schemeClr val="tx1"/>
              </a:solidFill>
              <a:effectLst/>
              <a:latin typeface="+mn-lt"/>
              <a:ea typeface="+mn-ea"/>
              <a:cs typeface="+mn-cs"/>
            </a:endParaRPr>
          </a:p>
          <a:p>
            <a:r>
              <a:rPr lang="en-US" dirty="0" smtClean="0"/>
              <a:t>https://jazz.net/library/article/586</a:t>
            </a:r>
            <a:endParaRPr lang="en-US" dirty="0"/>
          </a:p>
        </p:txBody>
      </p:sp>
      <p:sp>
        <p:nvSpPr>
          <p:cNvPr id="4" name="Slide Number Placeholder 3"/>
          <p:cNvSpPr>
            <a:spLocks noGrp="1"/>
          </p:cNvSpPr>
          <p:nvPr>
            <p:ph type="sldNum" sz="quarter" idx="10"/>
          </p:nvPr>
        </p:nvSpPr>
        <p:spPr/>
        <p:txBody>
          <a:bodyPr/>
          <a:lstStyle/>
          <a:p>
            <a:fld id="{43EB64CE-1E1F-453E-B914-13352DB805B9}" type="slidenum">
              <a:rPr lang="en-US" smtClean="0"/>
              <a:t>20</a:t>
            </a:fld>
            <a:endParaRPr lang="en-US"/>
          </a:p>
        </p:txBody>
      </p:sp>
    </p:spTree>
    <p:extLst>
      <p:ext uri="{BB962C8B-B14F-4D97-AF65-F5344CB8AC3E}">
        <p14:creationId xmlns:p14="http://schemas.microsoft.com/office/powerpoint/2010/main" val="3781077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600201"/>
            <a:ext cx="10363200" cy="1470025"/>
          </a:xfrm>
        </p:spPr>
        <p:txBody>
          <a:bodyPr/>
          <a:lstStyle/>
          <a:p>
            <a:r>
              <a:rPr lang="en-US" smtClean="0"/>
              <a:t>Click to edit Master title style</a:t>
            </a:r>
            <a:endParaRPr lang="en-US" dirty="0"/>
          </a:p>
        </p:txBody>
      </p:sp>
      <p:sp>
        <p:nvSpPr>
          <p:cNvPr id="3" name="Subtitle 2"/>
          <p:cNvSpPr>
            <a:spLocks noGrp="1"/>
          </p:cNvSpPr>
          <p:nvPr>
            <p:ph type="subTitle" idx="1"/>
          </p:nvPr>
        </p:nvSpPr>
        <p:spPr>
          <a:xfrm>
            <a:off x="914400" y="2819400"/>
            <a:ext cx="8534400" cy="1752600"/>
          </a:xfrm>
        </p:spPr>
        <p:txBody>
          <a:bodyPr>
            <a:normAutofit/>
          </a:bodyPr>
          <a:lstStyle>
            <a:lvl1pPr marL="0" indent="0" algn="l">
              <a:buNone/>
              <a:defRPr sz="3333">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026400" y="6010275"/>
            <a:ext cx="1524000" cy="365125"/>
          </a:xfrm>
        </p:spPr>
        <p:txBody>
          <a:bodyPr/>
          <a:lstStyle/>
          <a:p>
            <a:fld id="{A81573DA-89B7-4DD4-8A88-13FD47D27BDC}" type="datetimeFigureOut">
              <a:rPr lang="en-US" smtClean="0"/>
              <a:t>8/24/2018</a:t>
            </a:fld>
            <a:endParaRPr lang="en-US"/>
          </a:p>
        </p:txBody>
      </p:sp>
      <p:sp>
        <p:nvSpPr>
          <p:cNvPr id="5" name="Footer Placeholder 4"/>
          <p:cNvSpPr>
            <a:spLocks noGrp="1"/>
          </p:cNvSpPr>
          <p:nvPr>
            <p:ph type="ftr" sz="quarter" idx="11"/>
          </p:nvPr>
        </p:nvSpPr>
        <p:spPr>
          <a:xfrm>
            <a:off x="1016000" y="6010275"/>
            <a:ext cx="3860800" cy="365125"/>
          </a:xfrm>
        </p:spPr>
        <p:txBody>
          <a:bodyPr/>
          <a:lstStyle/>
          <a:p>
            <a:endParaRPr lang="en-US"/>
          </a:p>
        </p:txBody>
      </p:sp>
      <p:sp>
        <p:nvSpPr>
          <p:cNvPr id="6" name="Slide Number Placeholder 5"/>
          <p:cNvSpPr>
            <a:spLocks noGrp="1"/>
          </p:cNvSpPr>
          <p:nvPr>
            <p:ph type="sldNum" sz="quarter" idx="12"/>
          </p:nvPr>
        </p:nvSpPr>
        <p:spPr>
          <a:xfrm>
            <a:off x="203200" y="6010275"/>
            <a:ext cx="609600" cy="365125"/>
          </a:xfrm>
        </p:spPr>
        <p:txBody>
          <a:bodyPr/>
          <a:lstStyle/>
          <a:p>
            <a:fld id="{6A14BBB5-04B0-4414-8C61-E04957200DF6}" type="slidenum">
              <a:rPr lang="en-US" smtClean="0"/>
              <a:t>‹#›</a:t>
            </a:fld>
            <a:endParaRPr lang="en-US"/>
          </a:p>
        </p:txBody>
      </p:sp>
    </p:spTree>
    <p:extLst>
      <p:ext uri="{BB962C8B-B14F-4D97-AF65-F5344CB8AC3E}">
        <p14:creationId xmlns:p14="http://schemas.microsoft.com/office/powerpoint/2010/main" val="122934709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81573DA-89B7-4DD4-8A88-13FD47D27BDC}" type="datetimeFigureOut">
              <a:rPr lang="en-US" smtClean="0"/>
              <a:t>8/24/2018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14BBB5-04B0-4414-8C61-E04957200DF6}" type="slidenum">
              <a:rPr lang="en-US" smtClean="0"/>
              <a:t>‹#›</a:t>
            </a:fld>
            <a:endParaRPr lang="en-US"/>
          </a:p>
        </p:txBody>
      </p:sp>
    </p:spTree>
    <p:extLst>
      <p:ext uri="{BB962C8B-B14F-4D97-AF65-F5344CB8AC3E}">
        <p14:creationId xmlns:p14="http://schemas.microsoft.com/office/powerpoint/2010/main" val="44949749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81573DA-89B7-4DD4-8A88-13FD47D27BDC}" type="datetimeFigureOut">
              <a:rPr lang="en-US" smtClean="0"/>
              <a:t>8/24/2018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14BBB5-04B0-4414-8C61-E04957200DF6}" type="slidenum">
              <a:rPr lang="en-US" smtClean="0"/>
              <a:t>‹#›</a:t>
            </a:fld>
            <a:endParaRPr lang="en-US"/>
          </a:p>
        </p:txBody>
      </p:sp>
    </p:spTree>
    <p:extLst>
      <p:ext uri="{BB962C8B-B14F-4D97-AF65-F5344CB8AC3E}">
        <p14:creationId xmlns:p14="http://schemas.microsoft.com/office/powerpoint/2010/main" val="1970315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sz="3333">
                <a:solidFill>
                  <a:srgbClr val="4F5153"/>
                </a:solidFill>
              </a:defRPr>
            </a:lvl1pPr>
            <a:lvl2pPr>
              <a:defRPr sz="3200">
                <a:solidFill>
                  <a:schemeClr val="accent1"/>
                </a:solidFill>
              </a:defRPr>
            </a:lvl2pPr>
            <a:lvl3pPr>
              <a:defRPr sz="3067">
                <a:solidFill>
                  <a:schemeClr val="accent1"/>
                </a:solidFill>
              </a:defRPr>
            </a:lvl3pPr>
            <a:lvl4pPr>
              <a:defRPr sz="2933">
                <a:solidFill>
                  <a:schemeClr val="accent1"/>
                </a:solidFill>
              </a:defRPr>
            </a:lvl4pPr>
            <a:lvl5pPr>
              <a:defRPr sz="2800">
                <a:solidFill>
                  <a:schemeClr val="accent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81573DA-89B7-4DD4-8A88-13FD47D27BDC}" type="datetimeFigureOut">
              <a:rPr lang="en-US" smtClean="0"/>
              <a:t>8/24/2018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14BBB5-04B0-4414-8C61-E04957200DF6}" type="slidenum">
              <a:rPr lang="en-US" smtClean="0"/>
              <a:t>‹#›</a:t>
            </a:fld>
            <a:endParaRPr lang="en-US"/>
          </a:p>
        </p:txBody>
      </p:sp>
    </p:spTree>
    <p:extLst>
      <p:ext uri="{BB962C8B-B14F-4D97-AF65-F5344CB8AC3E}">
        <p14:creationId xmlns:p14="http://schemas.microsoft.com/office/powerpoint/2010/main" val="6613383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81573DA-89B7-4DD4-8A88-13FD47D27BDC}" type="datetimeFigureOut">
              <a:rPr lang="en-US" smtClean="0"/>
              <a:t>8/24/2018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14BBB5-04B0-4414-8C61-E04957200DF6}" type="slidenum">
              <a:rPr lang="en-US" smtClean="0"/>
              <a:t>‹#›</a:t>
            </a:fld>
            <a:endParaRPr lang="en-US"/>
          </a:p>
        </p:txBody>
      </p:sp>
    </p:spTree>
    <p:extLst>
      <p:ext uri="{BB962C8B-B14F-4D97-AF65-F5344CB8AC3E}">
        <p14:creationId xmlns:p14="http://schemas.microsoft.com/office/powerpoint/2010/main" val="241739651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81573DA-89B7-4DD4-8A88-13FD47D27BDC}" type="datetimeFigureOut">
              <a:rPr lang="en-US" smtClean="0"/>
              <a:t>8/24/2018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14BBB5-04B0-4414-8C61-E04957200DF6}" type="slidenum">
              <a:rPr lang="en-US" smtClean="0"/>
              <a:t>‹#›</a:t>
            </a:fld>
            <a:endParaRPr lang="en-US"/>
          </a:p>
        </p:txBody>
      </p:sp>
    </p:spTree>
    <p:extLst>
      <p:ext uri="{BB962C8B-B14F-4D97-AF65-F5344CB8AC3E}">
        <p14:creationId xmlns:p14="http://schemas.microsoft.com/office/powerpoint/2010/main" val="152955820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72" y="1535113"/>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smtClean="0"/>
              <a:t>Click to edit Master text styles</a:t>
            </a:r>
          </a:p>
        </p:txBody>
      </p:sp>
      <p:sp>
        <p:nvSpPr>
          <p:cNvPr id="6" name="Content Placeholder 5"/>
          <p:cNvSpPr>
            <a:spLocks noGrp="1"/>
          </p:cNvSpPr>
          <p:nvPr>
            <p:ph sz="quarter" idx="4"/>
          </p:nvPr>
        </p:nvSpPr>
        <p:spPr>
          <a:xfrm>
            <a:off x="6193372"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81573DA-89B7-4DD4-8A88-13FD47D27BDC}" type="datetimeFigureOut">
              <a:rPr lang="en-US" smtClean="0"/>
              <a:t>8/24/2018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A14BBB5-04B0-4414-8C61-E04957200DF6}" type="slidenum">
              <a:rPr lang="en-US" smtClean="0"/>
              <a:t>‹#›</a:t>
            </a:fld>
            <a:endParaRPr lang="en-US"/>
          </a:p>
        </p:txBody>
      </p:sp>
    </p:spTree>
    <p:extLst>
      <p:ext uri="{BB962C8B-B14F-4D97-AF65-F5344CB8AC3E}">
        <p14:creationId xmlns:p14="http://schemas.microsoft.com/office/powerpoint/2010/main" val="210135251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81573DA-89B7-4DD4-8A88-13FD47D27BDC}" type="datetimeFigureOut">
              <a:rPr lang="en-US" smtClean="0"/>
              <a:t>8/24/2018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A14BBB5-04B0-4414-8C61-E04957200DF6}" type="slidenum">
              <a:rPr lang="en-US" smtClean="0"/>
              <a:t>‹#›</a:t>
            </a:fld>
            <a:endParaRPr lang="en-US"/>
          </a:p>
        </p:txBody>
      </p:sp>
    </p:spTree>
    <p:extLst>
      <p:ext uri="{BB962C8B-B14F-4D97-AF65-F5344CB8AC3E}">
        <p14:creationId xmlns:p14="http://schemas.microsoft.com/office/powerpoint/2010/main" val="2990838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1573DA-89B7-4DD4-8A88-13FD47D27BDC}" type="datetimeFigureOut">
              <a:rPr lang="en-US" smtClean="0"/>
              <a:t>8/24/2018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A14BBB5-04B0-4414-8C61-E04957200DF6}" type="slidenum">
              <a:rPr lang="en-US" smtClean="0"/>
              <a:t>‹#›</a:t>
            </a:fld>
            <a:endParaRPr lang="en-US"/>
          </a:p>
        </p:txBody>
      </p:sp>
    </p:spTree>
    <p:extLst>
      <p:ext uri="{BB962C8B-B14F-4D97-AF65-F5344CB8AC3E}">
        <p14:creationId xmlns:p14="http://schemas.microsoft.com/office/powerpoint/2010/main" val="829820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5"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3"/>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5" y="1435103"/>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1573DA-89B7-4DD4-8A88-13FD47D27BDC}" type="datetimeFigureOut">
              <a:rPr lang="en-US" smtClean="0"/>
              <a:t>8/24/2018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14BBB5-04B0-4414-8C61-E04957200DF6}" type="slidenum">
              <a:rPr lang="en-US" smtClean="0"/>
              <a:t>‹#›</a:t>
            </a:fld>
            <a:endParaRPr lang="en-US"/>
          </a:p>
        </p:txBody>
      </p:sp>
    </p:spTree>
    <p:extLst>
      <p:ext uri="{BB962C8B-B14F-4D97-AF65-F5344CB8AC3E}">
        <p14:creationId xmlns:p14="http://schemas.microsoft.com/office/powerpoint/2010/main" val="380580051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smtClean="0"/>
              <a:t>Click icon to add picture</a:t>
            </a:r>
            <a:endParaRPr lang="en-US"/>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1573DA-89B7-4DD4-8A88-13FD47D27BDC}" type="datetimeFigureOut">
              <a:rPr lang="en-US" smtClean="0"/>
              <a:t>8/24/2018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14BBB5-04B0-4414-8C61-E04957200DF6}" type="slidenum">
              <a:rPr lang="en-US" smtClean="0"/>
              <a:t>‹#›</a:t>
            </a:fld>
            <a:endParaRPr lang="en-US"/>
          </a:p>
        </p:txBody>
      </p:sp>
    </p:spTree>
    <p:extLst>
      <p:ext uri="{BB962C8B-B14F-4D97-AF65-F5344CB8AC3E}">
        <p14:creationId xmlns:p14="http://schemas.microsoft.com/office/powerpoint/2010/main" val="47806296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09600" y="1600202"/>
            <a:ext cx="10972800" cy="396239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34400" y="6010275"/>
            <a:ext cx="11176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A81573DA-89B7-4DD4-8A88-13FD47D27BDC}" type="datetimeFigureOut">
              <a:rPr lang="en-US" smtClean="0"/>
              <a:t>8/24/2018</a:t>
            </a:fld>
            <a:endParaRPr lang="en-US"/>
          </a:p>
        </p:txBody>
      </p:sp>
      <p:sp>
        <p:nvSpPr>
          <p:cNvPr id="5" name="Footer Placeholder 4"/>
          <p:cNvSpPr>
            <a:spLocks noGrp="1"/>
          </p:cNvSpPr>
          <p:nvPr>
            <p:ph type="ftr" sz="quarter" idx="3"/>
          </p:nvPr>
        </p:nvSpPr>
        <p:spPr>
          <a:xfrm>
            <a:off x="1016000" y="6010275"/>
            <a:ext cx="3860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4800" y="6010275"/>
            <a:ext cx="6096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6A14BBB5-04B0-4414-8C61-E04957200DF6}" type="slidenum">
              <a:rPr lang="en-US" smtClean="0"/>
              <a:t>‹#›</a:t>
            </a:fld>
            <a:endParaRPr lang="en-US"/>
          </a:p>
        </p:txBody>
      </p:sp>
    </p:spTree>
    <p:extLst>
      <p:ext uri="{BB962C8B-B14F-4D97-AF65-F5344CB8AC3E}">
        <p14:creationId xmlns:p14="http://schemas.microsoft.com/office/powerpoint/2010/main" val="37551433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txStyles>
    <p:titleStyle>
      <a:lvl1pPr algn="l" defTabSz="1219170" rtl="0" eaLnBrk="1" latinLnBrk="0" hangingPunct="1">
        <a:spcBef>
          <a:spcPct val="0"/>
        </a:spcBef>
        <a:buNone/>
        <a:defRPr sz="4667" kern="1200">
          <a:solidFill>
            <a:srgbClr val="007E7B"/>
          </a:solidFill>
          <a:latin typeface="Myriad Pro Light" pitchFamily="34" charset="0"/>
          <a:ea typeface="+mj-ea"/>
          <a:cs typeface="+mj-cs"/>
        </a:defRPr>
      </a:lvl1pPr>
    </p:titleStyle>
    <p:bodyStyle>
      <a:lvl1pPr marL="457189" indent="-457189" algn="l" defTabSz="1219170" rtl="0" eaLnBrk="1" latinLnBrk="0" hangingPunct="1">
        <a:spcBef>
          <a:spcPct val="20000"/>
        </a:spcBef>
        <a:buClr>
          <a:srgbClr val="007E7B"/>
        </a:buClr>
        <a:buFont typeface="Wingdings" pitchFamily="2" charset="2"/>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Clr>
          <a:srgbClr val="007E7B"/>
        </a:buClr>
        <a:buFont typeface="Wingdings" pitchFamily="2" charset="2"/>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Clr>
          <a:srgbClr val="007E7B"/>
        </a:buClr>
        <a:buFont typeface="Wingdings" pitchFamily="2" charset="2"/>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Clr>
          <a:srgbClr val="007E7B"/>
        </a:buClr>
        <a:buFont typeface="Wingdings" pitchFamily="2" charset="2"/>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Clr>
          <a:srgbClr val="007E7B"/>
        </a:buClr>
        <a:buFont typeface="Wingdings" pitchFamily="2" charset="2"/>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Agile, Scrum </a:t>
            </a:r>
            <a:r>
              <a:rPr lang="en-US" dirty="0" err="1" smtClean="0"/>
              <a:t>và</a:t>
            </a:r>
            <a:r>
              <a:rPr lang="en-US" dirty="0" smtClean="0"/>
              <a:t> RTC tool</a:t>
            </a:r>
            <a:endParaRPr lang="en-US" dirty="0"/>
          </a:p>
        </p:txBody>
      </p:sp>
      <p:sp>
        <p:nvSpPr>
          <p:cNvPr id="3" name="Subtitle 2"/>
          <p:cNvSpPr>
            <a:spLocks noGrp="1"/>
          </p:cNvSpPr>
          <p:nvPr>
            <p:ph type="subTitle" idx="1"/>
          </p:nvPr>
        </p:nvSpPr>
        <p:spPr/>
        <p:txBody>
          <a:bodyPr/>
          <a:lstStyle/>
          <a:p>
            <a:r>
              <a:rPr lang="en-US" dirty="0" err="1" smtClean="0"/>
              <a:t>Dự</a:t>
            </a:r>
            <a:r>
              <a:rPr lang="en-US" dirty="0" smtClean="0"/>
              <a:t> </a:t>
            </a:r>
            <a:r>
              <a:rPr lang="en-US" dirty="0" err="1" smtClean="0"/>
              <a:t>án</a:t>
            </a:r>
            <a:r>
              <a:rPr lang="en-US" dirty="0" smtClean="0"/>
              <a:t> ONT</a:t>
            </a:r>
            <a:endParaRPr lang="en-US" dirty="0"/>
          </a:p>
        </p:txBody>
      </p:sp>
    </p:spTree>
    <p:extLst>
      <p:ext uri="{BB962C8B-B14F-4D97-AF65-F5344CB8AC3E}">
        <p14:creationId xmlns:p14="http://schemas.microsoft.com/office/powerpoint/2010/main" val="2640440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RTC tool</a:t>
            </a:r>
          </a:p>
        </p:txBody>
      </p:sp>
      <p:pic>
        <p:nvPicPr>
          <p:cNvPr id="4" name="Content Placeholder 3"/>
          <p:cNvPicPr>
            <a:picLocks noGrp="1" noChangeAspect="1"/>
          </p:cNvPicPr>
          <p:nvPr>
            <p:ph idx="1"/>
          </p:nvPr>
        </p:nvPicPr>
        <p:blipFill>
          <a:blip r:embed="rId2"/>
          <a:stretch>
            <a:fillRect/>
          </a:stretch>
        </p:blipFill>
        <p:spPr>
          <a:xfrm>
            <a:off x="2577041" y="1417639"/>
            <a:ext cx="6493933" cy="4562475"/>
          </a:xfrm>
          <a:prstGeom prst="rect">
            <a:avLst/>
          </a:prstGeom>
        </p:spPr>
      </p:pic>
    </p:spTree>
    <p:extLst>
      <p:ext uri="{BB962C8B-B14F-4D97-AF65-F5344CB8AC3E}">
        <p14:creationId xmlns:p14="http://schemas.microsoft.com/office/powerpoint/2010/main" val="3525120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RTC tool</a:t>
            </a:r>
          </a:p>
        </p:txBody>
      </p:sp>
      <p:pic>
        <p:nvPicPr>
          <p:cNvPr id="4" name="Content Placeholder 3"/>
          <p:cNvPicPr>
            <a:picLocks noGrp="1" noChangeAspect="1"/>
          </p:cNvPicPr>
          <p:nvPr>
            <p:ph idx="1"/>
          </p:nvPr>
        </p:nvPicPr>
        <p:blipFill>
          <a:blip r:embed="rId2"/>
          <a:stretch>
            <a:fillRect/>
          </a:stretch>
        </p:blipFill>
        <p:spPr>
          <a:xfrm>
            <a:off x="5834016" y="1600201"/>
            <a:ext cx="6257971" cy="4067174"/>
          </a:xfrm>
          <a:prstGeom prst="rect">
            <a:avLst/>
          </a:prstGeom>
        </p:spPr>
      </p:pic>
      <p:pic>
        <p:nvPicPr>
          <p:cNvPr id="5" name="Picture 4"/>
          <p:cNvPicPr>
            <a:picLocks noChangeAspect="1"/>
          </p:cNvPicPr>
          <p:nvPr/>
        </p:nvPicPr>
        <p:blipFill>
          <a:blip r:embed="rId3"/>
          <a:stretch>
            <a:fillRect/>
          </a:stretch>
        </p:blipFill>
        <p:spPr>
          <a:xfrm>
            <a:off x="542925" y="1814512"/>
            <a:ext cx="4943475" cy="3424238"/>
          </a:xfrm>
          <a:prstGeom prst="rect">
            <a:avLst/>
          </a:prstGeom>
        </p:spPr>
      </p:pic>
    </p:spTree>
    <p:extLst>
      <p:ext uri="{BB962C8B-B14F-4D97-AF65-F5344CB8AC3E}">
        <p14:creationId xmlns:p14="http://schemas.microsoft.com/office/powerpoint/2010/main" val="260491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RTC tool</a:t>
            </a:r>
          </a:p>
        </p:txBody>
      </p:sp>
      <p:pic>
        <p:nvPicPr>
          <p:cNvPr id="5" name="Content Placeholder 4"/>
          <p:cNvPicPr>
            <a:picLocks noGrp="1" noChangeAspect="1"/>
          </p:cNvPicPr>
          <p:nvPr>
            <p:ph idx="1"/>
          </p:nvPr>
        </p:nvPicPr>
        <p:blipFill>
          <a:blip r:embed="rId2"/>
          <a:stretch>
            <a:fillRect/>
          </a:stretch>
        </p:blipFill>
        <p:spPr>
          <a:xfrm>
            <a:off x="609600" y="1628775"/>
            <a:ext cx="6695763" cy="4380070"/>
          </a:xfrm>
          <a:prstGeom prst="rect">
            <a:avLst/>
          </a:prstGeom>
        </p:spPr>
      </p:pic>
      <p:pic>
        <p:nvPicPr>
          <p:cNvPr id="6" name="Picture 5"/>
          <p:cNvPicPr>
            <a:picLocks noChangeAspect="1"/>
          </p:cNvPicPr>
          <p:nvPr/>
        </p:nvPicPr>
        <p:blipFill>
          <a:blip r:embed="rId3"/>
          <a:stretch>
            <a:fillRect/>
          </a:stretch>
        </p:blipFill>
        <p:spPr>
          <a:xfrm>
            <a:off x="6338888" y="2919242"/>
            <a:ext cx="5500688" cy="3089603"/>
          </a:xfrm>
          <a:prstGeom prst="rect">
            <a:avLst/>
          </a:prstGeom>
        </p:spPr>
      </p:pic>
    </p:spTree>
    <p:extLst>
      <p:ext uri="{BB962C8B-B14F-4D97-AF65-F5344CB8AC3E}">
        <p14:creationId xmlns:p14="http://schemas.microsoft.com/office/powerpoint/2010/main" val="3195944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RTC tool – </a:t>
            </a:r>
            <a:r>
              <a:rPr lang="en-US" dirty="0" err="1" smtClean="0"/>
              <a:t>Quy</a:t>
            </a:r>
            <a:r>
              <a:rPr lang="en-US" dirty="0" smtClean="0"/>
              <a:t> </a:t>
            </a:r>
            <a:r>
              <a:rPr lang="en-US" dirty="0" err="1" smtClean="0"/>
              <a:t>tắc</a:t>
            </a:r>
            <a:r>
              <a:rPr lang="en-US" dirty="0" smtClean="0"/>
              <a:t> chia task</a:t>
            </a:r>
            <a:endParaRPr lang="en-US" dirty="0"/>
          </a:p>
        </p:txBody>
      </p:sp>
      <p:sp>
        <p:nvSpPr>
          <p:cNvPr id="3" name="Content Placeholder 2"/>
          <p:cNvSpPr>
            <a:spLocks noGrp="1"/>
          </p:cNvSpPr>
          <p:nvPr>
            <p:ph idx="1"/>
          </p:nvPr>
        </p:nvSpPr>
        <p:spPr/>
        <p:txBody>
          <a:bodyPr>
            <a:normAutofit lnSpcReduction="10000"/>
          </a:bodyPr>
          <a:lstStyle/>
          <a:p>
            <a:r>
              <a:rPr lang="en-US" sz="2000" dirty="0" err="1" smtClean="0"/>
              <a:t>Một</a:t>
            </a:r>
            <a:r>
              <a:rPr lang="en-US" sz="2000" dirty="0" smtClean="0"/>
              <a:t> task </a:t>
            </a:r>
            <a:r>
              <a:rPr lang="en-US" sz="2000" dirty="0" err="1" smtClean="0"/>
              <a:t>chỉ</a:t>
            </a:r>
            <a:r>
              <a:rPr lang="en-US" sz="2000" dirty="0" smtClean="0"/>
              <a:t> </a:t>
            </a:r>
            <a:r>
              <a:rPr lang="en-US" sz="2000" dirty="0" err="1" smtClean="0"/>
              <a:t>kéo</a:t>
            </a:r>
            <a:r>
              <a:rPr lang="en-US" sz="2000" dirty="0" smtClean="0"/>
              <a:t> </a:t>
            </a:r>
            <a:r>
              <a:rPr lang="en-US" sz="2000" dirty="0" err="1" smtClean="0"/>
              <a:t>dài</a:t>
            </a:r>
            <a:r>
              <a:rPr lang="en-US" sz="2000" dirty="0" smtClean="0"/>
              <a:t> </a:t>
            </a:r>
            <a:r>
              <a:rPr lang="en-US" sz="2000" dirty="0" err="1" smtClean="0"/>
              <a:t>tối</a:t>
            </a:r>
            <a:r>
              <a:rPr lang="en-US" sz="2000" dirty="0" smtClean="0"/>
              <a:t> </a:t>
            </a:r>
            <a:r>
              <a:rPr lang="en-US" sz="2000" dirty="0" err="1" smtClean="0"/>
              <a:t>đa</a:t>
            </a:r>
            <a:r>
              <a:rPr lang="en-US" sz="2000" dirty="0" smtClean="0"/>
              <a:t> 1 Sprint</a:t>
            </a:r>
          </a:p>
          <a:p>
            <a:endParaRPr lang="en-US" sz="2000" dirty="0" smtClean="0"/>
          </a:p>
          <a:p>
            <a:r>
              <a:rPr lang="en-US" sz="2000" dirty="0" smtClean="0"/>
              <a:t>Task </a:t>
            </a:r>
            <a:r>
              <a:rPr lang="en-US" sz="2000" dirty="0" err="1" smtClean="0"/>
              <a:t>lớn</a:t>
            </a:r>
            <a:r>
              <a:rPr lang="en-US" sz="2000" dirty="0"/>
              <a:t> </a:t>
            </a:r>
            <a:r>
              <a:rPr lang="en-US" sz="2000" dirty="0" smtClean="0"/>
              <a:t>(</a:t>
            </a:r>
            <a:r>
              <a:rPr lang="en-US" sz="2000" dirty="0" err="1" smtClean="0"/>
              <a:t>dài</a:t>
            </a:r>
            <a:r>
              <a:rPr lang="en-US" sz="2000" dirty="0" smtClean="0"/>
              <a:t> </a:t>
            </a:r>
            <a:r>
              <a:rPr lang="en-US" sz="2000" dirty="0" err="1" smtClean="0"/>
              <a:t>hơn</a:t>
            </a:r>
            <a:r>
              <a:rPr lang="en-US" sz="2000" dirty="0" smtClean="0"/>
              <a:t> 1 Sprint) </a:t>
            </a:r>
            <a:r>
              <a:rPr lang="en-US" sz="2000" dirty="0" err="1" smtClean="0"/>
              <a:t>cần</a:t>
            </a:r>
            <a:r>
              <a:rPr lang="en-US" sz="2000" dirty="0" smtClean="0"/>
              <a:t> </a:t>
            </a:r>
            <a:r>
              <a:rPr lang="en-US" sz="2000" dirty="0" err="1" smtClean="0"/>
              <a:t>được</a:t>
            </a:r>
            <a:r>
              <a:rPr lang="en-US" sz="2000" dirty="0" smtClean="0"/>
              <a:t> chia </a:t>
            </a:r>
            <a:r>
              <a:rPr lang="en-US" sz="2000" dirty="0" err="1" smtClean="0"/>
              <a:t>nhỏ</a:t>
            </a:r>
            <a:r>
              <a:rPr lang="en-US" sz="2000" dirty="0" smtClean="0"/>
              <a:t> </a:t>
            </a:r>
            <a:r>
              <a:rPr lang="en-US" sz="2000" dirty="0" err="1" smtClean="0"/>
              <a:t>ra</a:t>
            </a:r>
            <a:r>
              <a:rPr lang="en-US" sz="2000" dirty="0" smtClean="0"/>
              <a:t> </a:t>
            </a:r>
            <a:r>
              <a:rPr lang="en-US" sz="2000" dirty="0" err="1" smtClean="0"/>
              <a:t>nhiều</a:t>
            </a:r>
            <a:r>
              <a:rPr lang="en-US" sz="2000" dirty="0" smtClean="0"/>
              <a:t> task con </a:t>
            </a:r>
          </a:p>
          <a:p>
            <a:endParaRPr lang="en-US" sz="2000" dirty="0" smtClean="0"/>
          </a:p>
          <a:p>
            <a:r>
              <a:rPr lang="en-US" sz="2000" dirty="0" err="1" smtClean="0"/>
              <a:t>Với</a:t>
            </a:r>
            <a:r>
              <a:rPr lang="en-US" sz="2000" dirty="0" smtClean="0"/>
              <a:t> </a:t>
            </a:r>
            <a:r>
              <a:rPr lang="en-US" sz="2000" dirty="0" err="1" smtClean="0"/>
              <a:t>những</a:t>
            </a:r>
            <a:r>
              <a:rPr lang="en-US" sz="2000" dirty="0" smtClean="0"/>
              <a:t> task </a:t>
            </a:r>
            <a:r>
              <a:rPr lang="en-US" sz="2000" dirty="0" err="1" smtClean="0"/>
              <a:t>lớn</a:t>
            </a:r>
            <a:r>
              <a:rPr lang="en-US" sz="2000" dirty="0" smtClean="0"/>
              <a:t> </a:t>
            </a:r>
            <a:r>
              <a:rPr lang="en-US" sz="2000" dirty="0" err="1" smtClean="0"/>
              <a:t>này</a:t>
            </a:r>
            <a:r>
              <a:rPr lang="en-US" sz="2000" dirty="0" smtClean="0"/>
              <a:t> </a:t>
            </a:r>
            <a:r>
              <a:rPr lang="en-US" sz="2000" dirty="0" err="1" smtClean="0"/>
              <a:t>trong</a:t>
            </a:r>
            <a:r>
              <a:rPr lang="en-US" sz="2000" dirty="0" smtClean="0"/>
              <a:t> </a:t>
            </a:r>
            <a:r>
              <a:rPr lang="en-US" sz="2000" dirty="0" err="1" smtClean="0"/>
              <a:t>phần</a:t>
            </a:r>
            <a:r>
              <a:rPr lang="en-US" sz="2000" dirty="0" smtClean="0"/>
              <a:t> Summary </a:t>
            </a:r>
            <a:r>
              <a:rPr lang="en-US" sz="2000" dirty="0" err="1" smtClean="0"/>
              <a:t>phải</a:t>
            </a:r>
            <a:r>
              <a:rPr lang="en-US" sz="2000" dirty="0" smtClean="0"/>
              <a:t> </a:t>
            </a:r>
            <a:r>
              <a:rPr lang="en-US" sz="2000" dirty="0" err="1" smtClean="0"/>
              <a:t>ghi</a:t>
            </a:r>
            <a:r>
              <a:rPr lang="en-US" sz="2000" dirty="0" smtClean="0"/>
              <a:t> </a:t>
            </a:r>
            <a:r>
              <a:rPr lang="en-US" sz="2000" dirty="0" err="1" smtClean="0"/>
              <a:t>chú</a:t>
            </a:r>
            <a:r>
              <a:rPr lang="en-US" sz="2000" dirty="0" smtClean="0"/>
              <a:t> </a:t>
            </a:r>
            <a:r>
              <a:rPr lang="en-US" sz="2000" dirty="0" err="1" smtClean="0"/>
              <a:t>thông</a:t>
            </a:r>
            <a:r>
              <a:rPr lang="en-US" sz="2000" dirty="0" smtClean="0"/>
              <a:t> tin Sprint</a:t>
            </a:r>
          </a:p>
          <a:p>
            <a:endParaRPr lang="en-US" sz="2000" dirty="0" smtClean="0"/>
          </a:p>
          <a:p>
            <a:pPr marL="0" indent="0">
              <a:buNone/>
            </a:pPr>
            <a:r>
              <a:rPr lang="en-US" sz="2000" b="1" dirty="0" err="1" smtClean="0"/>
              <a:t>Ví</a:t>
            </a:r>
            <a:r>
              <a:rPr lang="en-US" sz="2000" b="1" dirty="0" smtClean="0"/>
              <a:t> </a:t>
            </a:r>
            <a:r>
              <a:rPr lang="en-US" sz="2000" b="1" dirty="0" err="1" smtClean="0"/>
              <a:t>dụ</a:t>
            </a:r>
            <a:r>
              <a:rPr lang="en-US" sz="2000" dirty="0" smtClean="0"/>
              <a:t>: Task “</a:t>
            </a:r>
            <a:r>
              <a:rPr lang="en-US" sz="2000" dirty="0" err="1" smtClean="0"/>
              <a:t>Phát</a:t>
            </a:r>
            <a:r>
              <a:rPr lang="en-US" sz="2000" dirty="0" smtClean="0"/>
              <a:t> </a:t>
            </a:r>
            <a:r>
              <a:rPr lang="en-US" sz="2000" dirty="0" err="1" smtClean="0"/>
              <a:t>triển</a:t>
            </a:r>
            <a:r>
              <a:rPr lang="en-US" sz="2000" dirty="0" smtClean="0"/>
              <a:t> </a:t>
            </a:r>
            <a:r>
              <a:rPr lang="en-US" sz="2000" dirty="0" err="1" smtClean="0"/>
              <a:t>tính</a:t>
            </a:r>
            <a:r>
              <a:rPr lang="en-US" sz="2000" dirty="0" smtClean="0"/>
              <a:t> </a:t>
            </a:r>
            <a:r>
              <a:rPr lang="en-US" sz="2000" dirty="0" err="1" smtClean="0"/>
              <a:t>năng</a:t>
            </a:r>
            <a:r>
              <a:rPr lang="en-US" sz="2000" dirty="0" smtClean="0"/>
              <a:t> A </a:t>
            </a:r>
            <a:r>
              <a:rPr lang="en-US" sz="2000" dirty="0" err="1" smtClean="0"/>
              <a:t>cho</a:t>
            </a:r>
            <a:r>
              <a:rPr lang="en-US" sz="2000" dirty="0" smtClean="0"/>
              <a:t> ONT” </a:t>
            </a:r>
            <a:r>
              <a:rPr lang="en-US" sz="2000" dirty="0" err="1" smtClean="0"/>
              <a:t>kéo</a:t>
            </a:r>
            <a:r>
              <a:rPr lang="en-US" sz="2000" dirty="0" smtClean="0"/>
              <a:t> </a:t>
            </a:r>
            <a:r>
              <a:rPr lang="en-US" sz="2000" dirty="0" err="1" smtClean="0"/>
              <a:t>dài</a:t>
            </a:r>
            <a:r>
              <a:rPr lang="en-US" sz="2000" dirty="0" smtClean="0"/>
              <a:t> </a:t>
            </a:r>
            <a:r>
              <a:rPr lang="en-US" sz="2000" dirty="0" err="1" smtClean="0"/>
              <a:t>trong</a:t>
            </a:r>
            <a:r>
              <a:rPr lang="en-US" sz="2000" dirty="0" smtClean="0"/>
              <a:t> </a:t>
            </a:r>
            <a:r>
              <a:rPr lang="en-US" sz="2000" dirty="0" err="1" smtClean="0"/>
              <a:t>hai</a:t>
            </a:r>
            <a:r>
              <a:rPr lang="en-US" sz="2000" dirty="0" smtClean="0"/>
              <a:t> Sprint 09 </a:t>
            </a:r>
            <a:r>
              <a:rPr lang="en-US" sz="2000" dirty="0" err="1" smtClean="0"/>
              <a:t>và</a:t>
            </a:r>
            <a:r>
              <a:rPr lang="en-US" sz="2000" dirty="0" smtClean="0"/>
              <a:t> 10 </a:t>
            </a:r>
            <a:r>
              <a:rPr lang="en-US" sz="2000" dirty="0" err="1" smtClean="0"/>
              <a:t>thì</a:t>
            </a:r>
            <a:r>
              <a:rPr lang="en-US" sz="2000" dirty="0" smtClean="0"/>
              <a:t> chia </a:t>
            </a:r>
            <a:r>
              <a:rPr lang="en-US" sz="2000" dirty="0" err="1" smtClean="0"/>
              <a:t>như</a:t>
            </a:r>
            <a:r>
              <a:rPr lang="en-US" sz="2000" dirty="0" smtClean="0"/>
              <a:t> </a:t>
            </a:r>
            <a:r>
              <a:rPr lang="en-US" sz="2000" dirty="0" err="1" smtClean="0"/>
              <a:t>sau</a:t>
            </a:r>
            <a:r>
              <a:rPr lang="en-US" sz="2000" dirty="0" smtClean="0"/>
              <a:t>:</a:t>
            </a:r>
          </a:p>
          <a:p>
            <a:pPr marL="0" indent="0">
              <a:buNone/>
            </a:pPr>
            <a:r>
              <a:rPr lang="en-US" sz="2000" dirty="0" smtClean="0"/>
              <a:t>Task 1: </a:t>
            </a:r>
          </a:p>
          <a:p>
            <a:pPr marL="0" indent="0">
              <a:buNone/>
            </a:pPr>
            <a:r>
              <a:rPr lang="en-US" sz="2000" dirty="0" smtClean="0"/>
              <a:t>Summary : </a:t>
            </a:r>
            <a:r>
              <a:rPr lang="en-US" sz="2000" dirty="0" err="1" smtClean="0"/>
              <a:t>Phát</a:t>
            </a:r>
            <a:r>
              <a:rPr lang="en-US" sz="2000" dirty="0" smtClean="0"/>
              <a:t> </a:t>
            </a:r>
            <a:r>
              <a:rPr lang="en-US" sz="2000" dirty="0" err="1"/>
              <a:t>triển</a:t>
            </a:r>
            <a:r>
              <a:rPr lang="en-US" sz="2000" dirty="0"/>
              <a:t> </a:t>
            </a:r>
            <a:r>
              <a:rPr lang="en-US" sz="2000" dirty="0" err="1"/>
              <a:t>tính</a:t>
            </a:r>
            <a:r>
              <a:rPr lang="en-US" sz="2000" dirty="0"/>
              <a:t> </a:t>
            </a:r>
            <a:r>
              <a:rPr lang="en-US" sz="2000" dirty="0" err="1"/>
              <a:t>năng</a:t>
            </a:r>
            <a:r>
              <a:rPr lang="en-US" sz="2000" dirty="0"/>
              <a:t> A </a:t>
            </a:r>
            <a:r>
              <a:rPr lang="en-US" sz="2000" dirty="0" err="1"/>
              <a:t>cho</a:t>
            </a:r>
            <a:r>
              <a:rPr lang="en-US" sz="2000" dirty="0"/>
              <a:t> </a:t>
            </a:r>
            <a:r>
              <a:rPr lang="en-US" sz="2000" dirty="0" smtClean="0"/>
              <a:t>ONT part 1 Sprint09</a:t>
            </a:r>
          </a:p>
          <a:p>
            <a:pPr marL="0" indent="0">
              <a:buNone/>
            </a:pPr>
            <a:r>
              <a:rPr lang="en-US" sz="2000" dirty="0"/>
              <a:t>Task </a:t>
            </a:r>
            <a:r>
              <a:rPr lang="en-US" sz="2000" dirty="0" smtClean="0"/>
              <a:t>2: </a:t>
            </a:r>
            <a:endParaRPr lang="en-US" sz="2000" dirty="0"/>
          </a:p>
          <a:p>
            <a:pPr marL="0" indent="0">
              <a:buNone/>
            </a:pPr>
            <a:r>
              <a:rPr lang="en-US" sz="2000" dirty="0"/>
              <a:t>Summary : </a:t>
            </a:r>
            <a:r>
              <a:rPr lang="en-US" sz="2000" dirty="0" err="1"/>
              <a:t>Phát</a:t>
            </a:r>
            <a:r>
              <a:rPr lang="en-US" sz="2000" dirty="0"/>
              <a:t> </a:t>
            </a:r>
            <a:r>
              <a:rPr lang="en-US" sz="2000" dirty="0" err="1"/>
              <a:t>triển</a:t>
            </a:r>
            <a:r>
              <a:rPr lang="en-US" sz="2000" dirty="0"/>
              <a:t> </a:t>
            </a:r>
            <a:r>
              <a:rPr lang="en-US" sz="2000" dirty="0" err="1"/>
              <a:t>tính</a:t>
            </a:r>
            <a:r>
              <a:rPr lang="en-US" sz="2000" dirty="0"/>
              <a:t> </a:t>
            </a:r>
            <a:r>
              <a:rPr lang="en-US" sz="2000" dirty="0" err="1"/>
              <a:t>năng</a:t>
            </a:r>
            <a:r>
              <a:rPr lang="en-US" sz="2000" dirty="0"/>
              <a:t> A </a:t>
            </a:r>
            <a:r>
              <a:rPr lang="en-US" sz="2000" dirty="0" err="1"/>
              <a:t>cho</a:t>
            </a:r>
            <a:r>
              <a:rPr lang="en-US" sz="2000" dirty="0"/>
              <a:t> ONT part </a:t>
            </a:r>
            <a:r>
              <a:rPr lang="en-US" sz="2000" dirty="0" smtClean="0"/>
              <a:t>2 Sprint10</a:t>
            </a:r>
            <a:endParaRPr lang="en-US" sz="2000" dirty="0"/>
          </a:p>
          <a:p>
            <a:pPr marL="0" indent="0">
              <a:buNone/>
            </a:pPr>
            <a:endParaRPr lang="en-US" sz="2000" dirty="0"/>
          </a:p>
        </p:txBody>
      </p:sp>
    </p:spTree>
    <p:extLst>
      <p:ext uri="{BB962C8B-B14F-4D97-AF65-F5344CB8AC3E}">
        <p14:creationId xmlns:p14="http://schemas.microsoft.com/office/powerpoint/2010/main" val="28819743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RTC </a:t>
            </a:r>
            <a:r>
              <a:rPr lang="en-US" dirty="0" smtClean="0"/>
              <a:t>tool -  Priority, Sprint, Date</a:t>
            </a:r>
            <a:endParaRPr lang="en-US" dirty="0"/>
          </a:p>
        </p:txBody>
      </p:sp>
      <p:sp>
        <p:nvSpPr>
          <p:cNvPr id="3" name="Content Placeholder 2"/>
          <p:cNvSpPr>
            <a:spLocks noGrp="1"/>
          </p:cNvSpPr>
          <p:nvPr>
            <p:ph idx="1"/>
          </p:nvPr>
        </p:nvSpPr>
        <p:spPr/>
        <p:txBody>
          <a:bodyPr>
            <a:normAutofit/>
          </a:bodyPr>
          <a:lstStyle/>
          <a:p>
            <a:r>
              <a:rPr lang="en-US" sz="2000" b="1" dirty="0" smtClean="0"/>
              <a:t>Priority: </a:t>
            </a:r>
            <a:r>
              <a:rPr lang="en-US" sz="2000" dirty="0" err="1" smtClean="0"/>
              <a:t>độ</a:t>
            </a:r>
            <a:r>
              <a:rPr lang="en-US" sz="2000" dirty="0" smtClean="0"/>
              <a:t> </a:t>
            </a:r>
            <a:r>
              <a:rPr lang="en-US" sz="2000" dirty="0" err="1" smtClean="0"/>
              <a:t>ưu</a:t>
            </a:r>
            <a:r>
              <a:rPr lang="en-US" sz="2000" dirty="0" smtClean="0"/>
              <a:t> </a:t>
            </a:r>
            <a:r>
              <a:rPr lang="en-US" sz="2000" dirty="0" err="1" smtClean="0"/>
              <a:t>tiên</a:t>
            </a:r>
            <a:r>
              <a:rPr lang="en-US" sz="2000" dirty="0" smtClean="0"/>
              <a:t> </a:t>
            </a:r>
            <a:r>
              <a:rPr lang="en-US" sz="2000" dirty="0" err="1" smtClean="0"/>
              <a:t>của</a:t>
            </a:r>
            <a:r>
              <a:rPr lang="en-US" sz="2000" dirty="0" smtClean="0"/>
              <a:t> task</a:t>
            </a:r>
          </a:p>
          <a:p>
            <a:r>
              <a:rPr lang="en-US" sz="2000" b="1" dirty="0" smtClean="0"/>
              <a:t>Sprint: </a:t>
            </a:r>
            <a:r>
              <a:rPr lang="en-US" sz="2000" dirty="0"/>
              <a:t>t</a:t>
            </a:r>
            <a:r>
              <a:rPr lang="en-US" sz="2000" dirty="0" smtClean="0"/>
              <a:t>ask </a:t>
            </a:r>
            <a:r>
              <a:rPr lang="en-US" sz="2000" dirty="0" err="1" smtClean="0"/>
              <a:t>này</a:t>
            </a:r>
            <a:r>
              <a:rPr lang="en-US" sz="2000" dirty="0" smtClean="0"/>
              <a:t> </a:t>
            </a:r>
            <a:r>
              <a:rPr lang="en-US" sz="2000" dirty="0" err="1" smtClean="0"/>
              <a:t>thuộc</a:t>
            </a:r>
            <a:r>
              <a:rPr lang="en-US" sz="2000" dirty="0" smtClean="0"/>
              <a:t> Sprint </a:t>
            </a:r>
            <a:r>
              <a:rPr lang="en-US" sz="2000" dirty="0" err="1" smtClean="0"/>
              <a:t>nào</a:t>
            </a:r>
            <a:endParaRPr lang="en-US" sz="2000" dirty="0" smtClean="0"/>
          </a:p>
          <a:p>
            <a:r>
              <a:rPr lang="en-US" sz="2000" b="1" dirty="0" smtClean="0"/>
              <a:t>Start date: </a:t>
            </a:r>
            <a:r>
              <a:rPr lang="en-US" sz="2000" dirty="0" err="1" smtClean="0"/>
              <a:t>ngày</a:t>
            </a:r>
            <a:r>
              <a:rPr lang="en-US" sz="2000" dirty="0" smtClean="0"/>
              <a:t> </a:t>
            </a:r>
            <a:r>
              <a:rPr lang="en-US" sz="2000" dirty="0" err="1" smtClean="0"/>
              <a:t>thực</a:t>
            </a:r>
            <a:r>
              <a:rPr lang="en-US" sz="2000" dirty="0" smtClean="0"/>
              <a:t> </a:t>
            </a:r>
            <a:r>
              <a:rPr lang="en-US" sz="2000" dirty="0" err="1" smtClean="0"/>
              <a:t>tế</a:t>
            </a:r>
            <a:r>
              <a:rPr lang="en-US" sz="2000" dirty="0" smtClean="0"/>
              <a:t> </a:t>
            </a:r>
            <a:r>
              <a:rPr lang="en-US" sz="2000" dirty="0" err="1" smtClean="0"/>
              <a:t>bắt</a:t>
            </a:r>
            <a:r>
              <a:rPr lang="en-US" sz="2000" dirty="0" smtClean="0"/>
              <a:t> </a:t>
            </a:r>
            <a:r>
              <a:rPr lang="en-US" sz="2000" dirty="0" err="1" smtClean="0"/>
              <a:t>đầu</a:t>
            </a:r>
            <a:r>
              <a:rPr lang="en-US" sz="2000" dirty="0" smtClean="0"/>
              <a:t> </a:t>
            </a:r>
            <a:r>
              <a:rPr lang="en-US" sz="2000" dirty="0" err="1" smtClean="0"/>
              <a:t>làm</a:t>
            </a:r>
            <a:r>
              <a:rPr lang="en-US" sz="2000" dirty="0" smtClean="0"/>
              <a:t> task</a:t>
            </a:r>
          </a:p>
          <a:p>
            <a:r>
              <a:rPr lang="en-US" sz="2000" b="1" dirty="0" smtClean="0"/>
              <a:t>Due date: </a:t>
            </a:r>
            <a:r>
              <a:rPr lang="en-US" sz="2000" dirty="0" err="1" smtClean="0"/>
              <a:t>ngày</a:t>
            </a:r>
            <a:r>
              <a:rPr lang="en-US" sz="2000" dirty="0" smtClean="0"/>
              <a:t> </a:t>
            </a:r>
            <a:r>
              <a:rPr lang="en-US" sz="2000" dirty="0" err="1" smtClean="0"/>
              <a:t>dự</a:t>
            </a:r>
            <a:r>
              <a:rPr lang="en-US" sz="2000" dirty="0" smtClean="0"/>
              <a:t> </a:t>
            </a:r>
            <a:r>
              <a:rPr lang="en-US" sz="2000" dirty="0" err="1" smtClean="0"/>
              <a:t>kiến</a:t>
            </a:r>
            <a:r>
              <a:rPr lang="en-US" sz="2000" dirty="0" smtClean="0"/>
              <a:t> </a:t>
            </a:r>
            <a:r>
              <a:rPr lang="en-US" sz="2000" dirty="0" err="1" smtClean="0"/>
              <a:t>hoàn</a:t>
            </a:r>
            <a:r>
              <a:rPr lang="en-US" sz="2000" dirty="0" smtClean="0"/>
              <a:t> </a:t>
            </a:r>
            <a:r>
              <a:rPr lang="en-US" sz="2000" dirty="0" err="1" smtClean="0"/>
              <a:t>tất</a:t>
            </a:r>
            <a:endParaRPr lang="en-US" sz="2000" dirty="0" smtClean="0"/>
          </a:p>
          <a:p>
            <a:pPr marL="0" indent="0">
              <a:buNone/>
            </a:pPr>
            <a:r>
              <a:rPr lang="en-US" sz="2000" b="1" dirty="0" err="1" smtClean="0"/>
              <a:t>Lưu</a:t>
            </a:r>
            <a:r>
              <a:rPr lang="en-US" sz="2000" b="1" dirty="0" smtClean="0"/>
              <a:t> ý: </a:t>
            </a:r>
            <a:r>
              <a:rPr lang="en-US" sz="2000" dirty="0" err="1" smtClean="0"/>
              <a:t>khoảng</a:t>
            </a:r>
            <a:r>
              <a:rPr lang="en-US" sz="2000" dirty="0" smtClean="0"/>
              <a:t> </a:t>
            </a:r>
            <a:r>
              <a:rPr lang="en-US" sz="2000" dirty="0" err="1" smtClean="0"/>
              <a:t>thời</a:t>
            </a:r>
            <a:r>
              <a:rPr lang="en-US" sz="2000" dirty="0" smtClean="0"/>
              <a:t> </a:t>
            </a:r>
            <a:r>
              <a:rPr lang="en-US" sz="2000" dirty="0" err="1" smtClean="0"/>
              <a:t>gian</a:t>
            </a:r>
            <a:r>
              <a:rPr lang="en-US" sz="2000" dirty="0" smtClean="0"/>
              <a:t> </a:t>
            </a:r>
            <a:r>
              <a:rPr lang="en-US" sz="2000" dirty="0" err="1" smtClean="0"/>
              <a:t>từ</a:t>
            </a:r>
            <a:r>
              <a:rPr lang="en-US" sz="2000" dirty="0" smtClean="0"/>
              <a:t> start date </a:t>
            </a:r>
            <a:r>
              <a:rPr lang="en-US" sz="2000" dirty="0" err="1" smtClean="0"/>
              <a:t>và</a:t>
            </a:r>
            <a:r>
              <a:rPr lang="en-US" sz="2000" dirty="0" smtClean="0"/>
              <a:t> due date </a:t>
            </a:r>
            <a:r>
              <a:rPr lang="en-US" sz="2000" dirty="0" err="1" smtClean="0"/>
              <a:t>không</a:t>
            </a:r>
            <a:r>
              <a:rPr lang="en-US" sz="2000" dirty="0" smtClean="0"/>
              <a:t> </a:t>
            </a:r>
            <a:r>
              <a:rPr lang="en-US" sz="2000" dirty="0" err="1" smtClean="0"/>
              <a:t>nhất</a:t>
            </a:r>
            <a:r>
              <a:rPr lang="en-US" sz="2000" dirty="0" smtClean="0"/>
              <a:t> </a:t>
            </a:r>
            <a:r>
              <a:rPr lang="en-US" sz="2000" dirty="0" err="1" smtClean="0"/>
              <a:t>thiết</a:t>
            </a:r>
            <a:r>
              <a:rPr lang="en-US" sz="2000" dirty="0" smtClean="0"/>
              <a:t> </a:t>
            </a:r>
            <a:r>
              <a:rPr lang="en-US" sz="2000" dirty="0" err="1" smtClean="0"/>
              <a:t>phải</a:t>
            </a:r>
            <a:r>
              <a:rPr lang="en-US" sz="2000" dirty="0" smtClean="0"/>
              <a:t> </a:t>
            </a:r>
            <a:r>
              <a:rPr lang="en-US" sz="2000" dirty="0" err="1" smtClean="0"/>
              <a:t>bằng</a:t>
            </a:r>
            <a:r>
              <a:rPr lang="en-US" sz="2000" dirty="0" smtClean="0"/>
              <a:t> </a:t>
            </a:r>
            <a:r>
              <a:rPr lang="en-US" sz="2000" dirty="0" err="1" smtClean="0"/>
              <a:t>thời</a:t>
            </a:r>
            <a:r>
              <a:rPr lang="en-US" sz="2000" dirty="0" smtClean="0"/>
              <a:t> </a:t>
            </a:r>
            <a:r>
              <a:rPr lang="en-US" sz="2000" dirty="0" err="1" smtClean="0"/>
              <a:t>gian</a:t>
            </a:r>
            <a:r>
              <a:rPr lang="en-US" sz="2000" dirty="0" smtClean="0"/>
              <a:t> Estimate.</a:t>
            </a:r>
          </a:p>
          <a:p>
            <a:pPr marL="0" indent="0">
              <a:buNone/>
            </a:pPr>
            <a:r>
              <a:rPr lang="en-US" sz="2000" b="1" dirty="0" err="1" smtClean="0"/>
              <a:t>Ví</a:t>
            </a:r>
            <a:r>
              <a:rPr lang="en-US" sz="2000" b="1" dirty="0" smtClean="0"/>
              <a:t> </a:t>
            </a:r>
            <a:r>
              <a:rPr lang="en-US" sz="2000" b="1" dirty="0" err="1" smtClean="0"/>
              <a:t>dụ</a:t>
            </a:r>
            <a:r>
              <a:rPr lang="en-US" sz="2000" b="1" dirty="0" smtClean="0"/>
              <a:t>: </a:t>
            </a:r>
            <a:r>
              <a:rPr lang="en-US" sz="2000" dirty="0" smtClean="0"/>
              <a:t> Task </a:t>
            </a:r>
            <a:r>
              <a:rPr lang="en-US" sz="2000" dirty="0" err="1" smtClean="0"/>
              <a:t>làm</a:t>
            </a:r>
            <a:r>
              <a:rPr lang="en-US" sz="2000" dirty="0" smtClean="0"/>
              <a:t> </a:t>
            </a:r>
            <a:r>
              <a:rPr lang="en-US" sz="2000" dirty="0" err="1" smtClean="0"/>
              <a:t>từ</a:t>
            </a:r>
            <a:r>
              <a:rPr lang="en-US" sz="2000" dirty="0" smtClean="0"/>
              <a:t> </a:t>
            </a:r>
            <a:r>
              <a:rPr lang="en-US" sz="2000" dirty="0" err="1" smtClean="0"/>
              <a:t>ngày</a:t>
            </a:r>
            <a:r>
              <a:rPr lang="en-US" sz="2000" dirty="0" smtClean="0"/>
              <a:t> 15/09, due date </a:t>
            </a:r>
            <a:r>
              <a:rPr lang="en-US" sz="2000" dirty="0" err="1" smtClean="0"/>
              <a:t>là</a:t>
            </a:r>
            <a:r>
              <a:rPr lang="en-US" sz="2000" dirty="0" smtClean="0"/>
              <a:t> 20/09 (5 </a:t>
            </a:r>
            <a:r>
              <a:rPr lang="en-US" sz="2000" dirty="0" err="1" smtClean="0"/>
              <a:t>ngày</a:t>
            </a:r>
            <a:r>
              <a:rPr lang="en-US" sz="2000" dirty="0" smtClean="0"/>
              <a:t>), </a:t>
            </a:r>
            <a:r>
              <a:rPr lang="en-US" sz="2000" dirty="0" err="1" smtClean="0"/>
              <a:t>nhưng</a:t>
            </a:r>
            <a:r>
              <a:rPr lang="en-US" sz="2000" dirty="0" smtClean="0"/>
              <a:t> </a:t>
            </a:r>
            <a:r>
              <a:rPr lang="en-US" sz="2000" dirty="0" err="1" smtClean="0"/>
              <a:t>thời</a:t>
            </a:r>
            <a:r>
              <a:rPr lang="en-US" sz="2000" dirty="0" smtClean="0"/>
              <a:t> </a:t>
            </a:r>
            <a:r>
              <a:rPr lang="en-US" sz="2000" dirty="0" err="1" smtClean="0"/>
              <a:t>gian</a:t>
            </a:r>
            <a:r>
              <a:rPr lang="en-US" sz="2000" dirty="0" smtClean="0"/>
              <a:t> </a:t>
            </a:r>
            <a:r>
              <a:rPr lang="en-US" sz="2000" dirty="0" err="1" smtClean="0"/>
              <a:t>cần</a:t>
            </a:r>
            <a:r>
              <a:rPr lang="en-US" sz="2000" dirty="0" smtClean="0"/>
              <a:t> </a:t>
            </a:r>
            <a:r>
              <a:rPr lang="en-US" sz="2000" dirty="0" err="1" smtClean="0"/>
              <a:t>cho</a:t>
            </a:r>
            <a:r>
              <a:rPr lang="en-US" sz="2000" dirty="0" smtClean="0"/>
              <a:t> task </a:t>
            </a:r>
            <a:r>
              <a:rPr lang="en-US" sz="2000" dirty="0" err="1" smtClean="0"/>
              <a:t>này</a:t>
            </a:r>
            <a:r>
              <a:rPr lang="en-US" sz="2000" dirty="0" smtClean="0"/>
              <a:t> </a:t>
            </a:r>
            <a:r>
              <a:rPr lang="en-US" sz="2000" dirty="0" err="1" smtClean="0"/>
              <a:t>chỉ</a:t>
            </a:r>
            <a:r>
              <a:rPr lang="en-US" sz="2000" dirty="0" smtClean="0"/>
              <a:t> </a:t>
            </a:r>
            <a:r>
              <a:rPr lang="en-US" sz="2000" dirty="0" err="1" smtClean="0"/>
              <a:t>là</a:t>
            </a:r>
            <a:r>
              <a:rPr lang="en-US" sz="2000" dirty="0" smtClean="0"/>
              <a:t> 2 </a:t>
            </a:r>
            <a:r>
              <a:rPr lang="en-US" sz="2000" dirty="0" err="1" smtClean="0"/>
              <a:t>ngày</a:t>
            </a:r>
            <a:r>
              <a:rPr lang="en-US" sz="2000" dirty="0" smtClean="0"/>
              <a:t> = 15 hours </a:t>
            </a:r>
            <a:r>
              <a:rPr lang="en-US" sz="2000" dirty="0" err="1" smtClean="0"/>
              <a:t>nhưng</a:t>
            </a:r>
            <a:r>
              <a:rPr lang="en-US" sz="2000" dirty="0" smtClean="0"/>
              <a:t> </a:t>
            </a:r>
            <a:r>
              <a:rPr lang="en-US" sz="2000" dirty="0" err="1" smtClean="0"/>
              <a:t>được</a:t>
            </a:r>
            <a:r>
              <a:rPr lang="en-US" sz="2000" dirty="0" smtClean="0"/>
              <a:t> </a:t>
            </a:r>
            <a:r>
              <a:rPr lang="en-US" sz="2000" dirty="0" err="1" smtClean="0"/>
              <a:t>làm</a:t>
            </a:r>
            <a:r>
              <a:rPr lang="en-US" sz="2000" dirty="0" smtClean="0"/>
              <a:t> </a:t>
            </a:r>
            <a:r>
              <a:rPr lang="en-US" sz="2000" dirty="0" err="1" smtClean="0"/>
              <a:t>trong</a:t>
            </a:r>
            <a:r>
              <a:rPr lang="en-US" sz="2000" dirty="0" smtClean="0"/>
              <a:t> </a:t>
            </a:r>
            <a:r>
              <a:rPr lang="en-US" sz="2000" dirty="0" err="1" smtClean="0"/>
              <a:t>một</a:t>
            </a:r>
            <a:r>
              <a:rPr lang="en-US" sz="2000" dirty="0" smtClean="0"/>
              <a:t> </a:t>
            </a:r>
            <a:r>
              <a:rPr lang="en-US" sz="2000" dirty="0" err="1" smtClean="0"/>
              <a:t>khoảng</a:t>
            </a:r>
            <a:r>
              <a:rPr lang="en-US" sz="2000" dirty="0" smtClean="0"/>
              <a:t> </a:t>
            </a:r>
            <a:r>
              <a:rPr lang="en-US" sz="2000" dirty="0" err="1" smtClean="0"/>
              <a:t>thời</a:t>
            </a:r>
            <a:r>
              <a:rPr lang="en-US" sz="2000" dirty="0" smtClean="0"/>
              <a:t> </a:t>
            </a:r>
            <a:r>
              <a:rPr lang="en-US" sz="2000" dirty="0" err="1" smtClean="0"/>
              <a:t>gian</a:t>
            </a:r>
            <a:r>
              <a:rPr lang="en-US" sz="2000" dirty="0" smtClean="0"/>
              <a:t> </a:t>
            </a:r>
            <a:r>
              <a:rPr lang="en-US" sz="2000" dirty="0" err="1" smtClean="0"/>
              <a:t>kéo</a:t>
            </a:r>
            <a:r>
              <a:rPr lang="en-US" sz="2000" dirty="0" smtClean="0"/>
              <a:t> </a:t>
            </a:r>
            <a:r>
              <a:rPr lang="en-US" sz="2000" dirty="0" err="1" smtClean="0"/>
              <a:t>dài</a:t>
            </a:r>
            <a:r>
              <a:rPr lang="en-US" sz="2000" dirty="0" smtClean="0"/>
              <a:t> </a:t>
            </a:r>
            <a:r>
              <a:rPr lang="en-US" sz="2000" dirty="0" err="1" smtClean="0"/>
              <a:t>từ</a:t>
            </a:r>
            <a:r>
              <a:rPr lang="en-US" sz="2000" dirty="0" smtClean="0"/>
              <a:t> 15/09 </a:t>
            </a:r>
            <a:r>
              <a:rPr lang="en-US" sz="2000" dirty="0" err="1" smtClean="0"/>
              <a:t>tới</a:t>
            </a:r>
            <a:r>
              <a:rPr lang="en-US" sz="2000" dirty="0" smtClean="0"/>
              <a:t> 20/09.</a:t>
            </a:r>
          </a:p>
          <a:p>
            <a:pPr marL="0" indent="0">
              <a:buNone/>
            </a:pPr>
            <a:endParaRPr lang="en-US" sz="2000" b="1" dirty="0"/>
          </a:p>
          <a:p>
            <a:pPr marL="0" indent="0">
              <a:buNone/>
            </a:pPr>
            <a:endParaRPr lang="en-US" sz="2000" b="1" dirty="0"/>
          </a:p>
        </p:txBody>
      </p:sp>
    </p:spTree>
    <p:extLst>
      <p:ext uri="{BB962C8B-B14F-4D97-AF65-F5344CB8AC3E}">
        <p14:creationId xmlns:p14="http://schemas.microsoft.com/office/powerpoint/2010/main" val="31700683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RTC tool - </a:t>
            </a:r>
            <a:r>
              <a:rPr lang="en-US" sz="4800" dirty="0"/>
              <a:t>Estimated time</a:t>
            </a:r>
            <a:endParaRPr lang="en-US" dirty="0"/>
          </a:p>
        </p:txBody>
      </p:sp>
      <p:sp>
        <p:nvSpPr>
          <p:cNvPr id="3" name="Content Placeholder 2"/>
          <p:cNvSpPr>
            <a:spLocks noGrp="1"/>
          </p:cNvSpPr>
          <p:nvPr>
            <p:ph idx="1"/>
          </p:nvPr>
        </p:nvSpPr>
        <p:spPr>
          <a:xfrm>
            <a:off x="609600" y="1417639"/>
            <a:ext cx="10733070" cy="4687582"/>
          </a:xfrm>
        </p:spPr>
        <p:txBody>
          <a:bodyPr>
            <a:normAutofit fontScale="92500" lnSpcReduction="10000"/>
          </a:bodyPr>
          <a:lstStyle/>
          <a:p>
            <a:r>
              <a:rPr lang="en-US" sz="2000" b="1" dirty="0" smtClean="0"/>
              <a:t>Estimated time</a:t>
            </a:r>
            <a:r>
              <a:rPr lang="en-US" sz="2000" dirty="0" smtClean="0"/>
              <a:t>: </a:t>
            </a:r>
            <a:r>
              <a:rPr lang="en-US" sz="2000" dirty="0" err="1" smtClean="0"/>
              <a:t>thời</a:t>
            </a:r>
            <a:r>
              <a:rPr lang="en-US" sz="2000" dirty="0" smtClean="0"/>
              <a:t> </a:t>
            </a:r>
            <a:r>
              <a:rPr lang="en-US" sz="2000" dirty="0" err="1" smtClean="0"/>
              <a:t>gian</a:t>
            </a:r>
            <a:r>
              <a:rPr lang="en-US" sz="2000" dirty="0" smtClean="0"/>
              <a:t> </a:t>
            </a:r>
            <a:r>
              <a:rPr lang="en-US" sz="2000" dirty="0" err="1" smtClean="0"/>
              <a:t>dự</a:t>
            </a:r>
            <a:r>
              <a:rPr lang="en-US" sz="2000" dirty="0" smtClean="0"/>
              <a:t> </a:t>
            </a:r>
            <a:r>
              <a:rPr lang="en-US" sz="2000" dirty="0" err="1" smtClean="0"/>
              <a:t>kiến</a:t>
            </a:r>
            <a:r>
              <a:rPr lang="en-US" sz="2000" dirty="0" smtClean="0"/>
              <a:t> </a:t>
            </a:r>
            <a:r>
              <a:rPr lang="en-US" sz="2000" dirty="0" err="1" smtClean="0"/>
              <a:t>hoàn</a:t>
            </a:r>
            <a:r>
              <a:rPr lang="en-US" sz="2000" dirty="0" smtClean="0"/>
              <a:t> </a:t>
            </a:r>
            <a:r>
              <a:rPr lang="en-US" sz="2000" dirty="0" err="1" smtClean="0"/>
              <a:t>thành</a:t>
            </a:r>
            <a:r>
              <a:rPr lang="en-US" sz="2000" dirty="0" smtClean="0"/>
              <a:t> task, </a:t>
            </a:r>
            <a:r>
              <a:rPr lang="en-US" sz="2000" dirty="0" err="1" smtClean="0"/>
              <a:t>đơn</a:t>
            </a:r>
            <a:r>
              <a:rPr lang="en-US" sz="2000" dirty="0" smtClean="0"/>
              <a:t> </a:t>
            </a:r>
            <a:r>
              <a:rPr lang="en-US" sz="2000" dirty="0" err="1" smtClean="0"/>
              <a:t>vị</a:t>
            </a:r>
            <a:r>
              <a:rPr lang="en-US" sz="2000" dirty="0" smtClean="0"/>
              <a:t> hours, </a:t>
            </a:r>
            <a:r>
              <a:rPr lang="en-US" sz="2000" dirty="0" err="1" smtClean="0"/>
              <a:t>chỉ</a:t>
            </a:r>
            <a:r>
              <a:rPr lang="en-US" sz="2000" dirty="0" smtClean="0"/>
              <a:t> </a:t>
            </a:r>
            <a:r>
              <a:rPr lang="en-US" sz="2000" dirty="0" err="1" smtClean="0"/>
              <a:t>được</a:t>
            </a:r>
            <a:r>
              <a:rPr lang="en-US" sz="2000" dirty="0" smtClean="0"/>
              <a:t> </a:t>
            </a:r>
            <a:r>
              <a:rPr lang="en-US" sz="2000" dirty="0" err="1" smtClean="0"/>
              <a:t>thay</a:t>
            </a:r>
            <a:r>
              <a:rPr lang="en-US" sz="2000" dirty="0" smtClean="0"/>
              <a:t> </a:t>
            </a:r>
            <a:r>
              <a:rPr lang="en-US" sz="2000" dirty="0" err="1" smtClean="0"/>
              <a:t>đổi</a:t>
            </a:r>
            <a:r>
              <a:rPr lang="en-US" sz="2000" dirty="0" smtClean="0"/>
              <a:t> </a:t>
            </a:r>
            <a:r>
              <a:rPr lang="en-US" sz="2000" dirty="0" err="1" smtClean="0"/>
              <a:t>khi</a:t>
            </a:r>
            <a:r>
              <a:rPr lang="en-US" sz="2000" dirty="0" smtClean="0"/>
              <a:t> </a:t>
            </a:r>
            <a:r>
              <a:rPr lang="en-US" sz="2000" dirty="0" err="1" smtClean="0"/>
              <a:t>có</a:t>
            </a:r>
            <a:r>
              <a:rPr lang="en-US" sz="2000" dirty="0" smtClean="0"/>
              <a:t> </a:t>
            </a:r>
            <a:r>
              <a:rPr lang="en-US" sz="2000" dirty="0" err="1" smtClean="0"/>
              <a:t>xác</a:t>
            </a:r>
            <a:r>
              <a:rPr lang="en-US" sz="2000" dirty="0" smtClean="0"/>
              <a:t> </a:t>
            </a:r>
            <a:r>
              <a:rPr lang="en-US" sz="2000" dirty="0" err="1" smtClean="0"/>
              <a:t>nhận</a:t>
            </a:r>
            <a:r>
              <a:rPr lang="en-US" sz="2000" dirty="0"/>
              <a:t>.</a:t>
            </a:r>
            <a:endParaRPr lang="en-US" sz="2000" dirty="0" smtClean="0"/>
          </a:p>
          <a:p>
            <a:pPr marL="0" indent="0">
              <a:buNone/>
            </a:pPr>
            <a:endParaRPr lang="en-US" sz="2000" dirty="0" smtClean="0"/>
          </a:p>
          <a:p>
            <a:r>
              <a:rPr lang="en-US" sz="2000" dirty="0" smtClean="0"/>
              <a:t>Do 1 Sprint </a:t>
            </a:r>
            <a:r>
              <a:rPr lang="en-US" sz="2000" dirty="0" err="1" smtClean="0"/>
              <a:t>chỉ</a:t>
            </a:r>
            <a:r>
              <a:rPr lang="en-US" sz="2000" dirty="0" smtClean="0"/>
              <a:t> </a:t>
            </a:r>
            <a:r>
              <a:rPr lang="en-US" sz="2000" dirty="0" err="1" smtClean="0"/>
              <a:t>kéo</a:t>
            </a:r>
            <a:r>
              <a:rPr lang="en-US" sz="2000" dirty="0" smtClean="0"/>
              <a:t> </a:t>
            </a:r>
            <a:r>
              <a:rPr lang="en-US" sz="2000" dirty="0" err="1" smtClean="0"/>
              <a:t>dài</a:t>
            </a:r>
            <a:r>
              <a:rPr lang="en-US" sz="2000" dirty="0" smtClean="0"/>
              <a:t> </a:t>
            </a:r>
            <a:r>
              <a:rPr lang="en-US" sz="2000" dirty="0" err="1" smtClean="0"/>
              <a:t>khoảng</a:t>
            </a:r>
            <a:r>
              <a:rPr lang="en-US" sz="2000" dirty="0" smtClean="0"/>
              <a:t> 4 weeks </a:t>
            </a:r>
            <a:r>
              <a:rPr lang="en-US" sz="2000" dirty="0" err="1" smtClean="0"/>
              <a:t>nên</a:t>
            </a:r>
            <a:r>
              <a:rPr lang="en-US" sz="2000" dirty="0" smtClean="0"/>
              <a:t> </a:t>
            </a:r>
            <a:r>
              <a:rPr lang="en-US" sz="2000" dirty="0" err="1" smtClean="0"/>
              <a:t>thời</a:t>
            </a:r>
            <a:r>
              <a:rPr lang="en-US" sz="2000" dirty="0" smtClean="0"/>
              <a:t> </a:t>
            </a:r>
            <a:r>
              <a:rPr lang="en-US" sz="2000" dirty="0" err="1" smtClean="0"/>
              <a:t>gian</a:t>
            </a:r>
            <a:r>
              <a:rPr lang="en-US" sz="2000" dirty="0" smtClean="0"/>
              <a:t> estimate </a:t>
            </a:r>
            <a:r>
              <a:rPr lang="en-US" sz="2000" dirty="0" err="1" smtClean="0"/>
              <a:t>cho</a:t>
            </a:r>
            <a:r>
              <a:rPr lang="en-US" sz="2000" dirty="0" smtClean="0"/>
              <a:t> 1 task </a:t>
            </a:r>
            <a:r>
              <a:rPr lang="en-US" sz="2000" dirty="0" err="1" smtClean="0"/>
              <a:t>không</a:t>
            </a:r>
            <a:r>
              <a:rPr lang="en-US" sz="2000" dirty="0" smtClean="0"/>
              <a:t> </a:t>
            </a:r>
            <a:r>
              <a:rPr lang="en-US" sz="2000" dirty="0" err="1" smtClean="0"/>
              <a:t>thể</a:t>
            </a:r>
            <a:r>
              <a:rPr lang="en-US" sz="2000" dirty="0" smtClean="0"/>
              <a:t> </a:t>
            </a:r>
            <a:r>
              <a:rPr lang="en-US" sz="2000" dirty="0" err="1" smtClean="0"/>
              <a:t>quá</a:t>
            </a:r>
            <a:r>
              <a:rPr lang="en-US" sz="2000" dirty="0" smtClean="0"/>
              <a:t> 4 weeks</a:t>
            </a:r>
          </a:p>
          <a:p>
            <a:endParaRPr lang="en-US" sz="2000" dirty="0" smtClean="0"/>
          </a:p>
          <a:p>
            <a:r>
              <a:rPr lang="en-US" sz="2000" b="1" dirty="0" err="1" smtClean="0"/>
              <a:t>Tổng</a:t>
            </a:r>
            <a:r>
              <a:rPr lang="en-US" sz="2000" b="1" dirty="0" smtClean="0"/>
              <a:t> </a:t>
            </a:r>
            <a:r>
              <a:rPr lang="en-US" sz="2000" b="1" dirty="0" err="1" smtClean="0"/>
              <a:t>thời</a:t>
            </a:r>
            <a:r>
              <a:rPr lang="en-US" sz="2000" b="1" dirty="0" smtClean="0"/>
              <a:t> </a:t>
            </a:r>
            <a:r>
              <a:rPr lang="en-US" sz="2000" b="1" dirty="0" err="1" smtClean="0"/>
              <a:t>gian</a:t>
            </a:r>
            <a:r>
              <a:rPr lang="en-US" sz="2000" b="1" dirty="0" smtClean="0"/>
              <a:t> </a:t>
            </a:r>
            <a:r>
              <a:rPr lang="en-US" sz="2000" b="1" dirty="0" err="1" smtClean="0"/>
              <a:t>làm</a:t>
            </a:r>
            <a:r>
              <a:rPr lang="en-US" sz="2000" b="1" dirty="0" smtClean="0"/>
              <a:t> </a:t>
            </a:r>
            <a:r>
              <a:rPr lang="en-US" sz="2000" b="1" dirty="0" err="1" smtClean="0"/>
              <a:t>việc</a:t>
            </a:r>
            <a:r>
              <a:rPr lang="en-US" sz="2000" b="1" dirty="0" smtClean="0"/>
              <a:t> </a:t>
            </a:r>
            <a:r>
              <a:rPr lang="en-US" sz="2000" dirty="0" err="1" smtClean="0"/>
              <a:t>của</a:t>
            </a:r>
            <a:r>
              <a:rPr lang="en-US" sz="2000" dirty="0" smtClean="0"/>
              <a:t> 1 </a:t>
            </a:r>
            <a:r>
              <a:rPr lang="en-US" sz="2000" dirty="0" err="1" smtClean="0"/>
              <a:t>người</a:t>
            </a:r>
            <a:r>
              <a:rPr lang="en-US" sz="2000" dirty="0" smtClean="0"/>
              <a:t> </a:t>
            </a:r>
            <a:r>
              <a:rPr lang="en-US" sz="2000" dirty="0" err="1" smtClean="0"/>
              <a:t>trong</a:t>
            </a:r>
            <a:r>
              <a:rPr lang="en-US" sz="2000" dirty="0" smtClean="0"/>
              <a:t> 1 </a:t>
            </a:r>
            <a:r>
              <a:rPr lang="en-US" sz="2000" dirty="0" err="1" smtClean="0"/>
              <a:t>tháng</a:t>
            </a:r>
            <a:r>
              <a:rPr lang="en-US" sz="2000" dirty="0" smtClean="0"/>
              <a:t> </a:t>
            </a:r>
            <a:r>
              <a:rPr lang="en-US" sz="2000" dirty="0" err="1" smtClean="0"/>
              <a:t>sẽ</a:t>
            </a:r>
            <a:r>
              <a:rPr lang="en-US" sz="2000" dirty="0" smtClean="0"/>
              <a:t> </a:t>
            </a:r>
            <a:r>
              <a:rPr lang="en-US" sz="2000" dirty="0" err="1" smtClean="0"/>
              <a:t>bằng</a:t>
            </a:r>
            <a:r>
              <a:rPr lang="en-US" sz="2000" dirty="0" smtClean="0"/>
              <a:t> </a:t>
            </a:r>
            <a:r>
              <a:rPr lang="en-US" sz="2000" i="1" dirty="0" smtClean="0"/>
              <a:t>7.5*</a:t>
            </a:r>
            <a:r>
              <a:rPr lang="en-US" sz="2000" i="1" dirty="0" err="1" smtClean="0"/>
              <a:t>số</a:t>
            </a:r>
            <a:r>
              <a:rPr lang="en-US" sz="2000" i="1" dirty="0" smtClean="0"/>
              <a:t> </a:t>
            </a:r>
            <a:r>
              <a:rPr lang="en-US" sz="2000" i="1" dirty="0" err="1" smtClean="0"/>
              <a:t>ngày</a:t>
            </a:r>
            <a:r>
              <a:rPr lang="en-US" sz="2000" i="1" dirty="0" smtClean="0"/>
              <a:t> </a:t>
            </a:r>
            <a:r>
              <a:rPr lang="en-US" sz="2000" i="1" dirty="0" err="1" smtClean="0"/>
              <a:t>làm</a:t>
            </a:r>
            <a:r>
              <a:rPr lang="en-US" sz="2000" i="1" dirty="0" smtClean="0"/>
              <a:t> </a:t>
            </a:r>
            <a:r>
              <a:rPr lang="en-US" sz="2000" i="1" dirty="0" err="1" smtClean="0"/>
              <a:t>việc</a:t>
            </a:r>
            <a:r>
              <a:rPr lang="en-US" sz="2000" i="1" dirty="0" smtClean="0"/>
              <a:t> </a:t>
            </a:r>
            <a:r>
              <a:rPr lang="en-US" sz="2000" dirty="0" err="1" smtClean="0"/>
              <a:t>của</a:t>
            </a:r>
            <a:r>
              <a:rPr lang="en-US" sz="2000" dirty="0" smtClean="0"/>
              <a:t> </a:t>
            </a:r>
            <a:r>
              <a:rPr lang="en-US" sz="2000" dirty="0" err="1" smtClean="0"/>
              <a:t>tháng</a:t>
            </a:r>
            <a:r>
              <a:rPr lang="en-US" sz="2000" dirty="0" smtClean="0"/>
              <a:t> </a:t>
            </a:r>
            <a:r>
              <a:rPr lang="en-US" sz="2000" dirty="0" err="1" smtClean="0"/>
              <a:t>đó</a:t>
            </a:r>
            <a:r>
              <a:rPr lang="en-US" sz="2000" dirty="0" smtClean="0"/>
              <a:t> ( 0.5h </a:t>
            </a:r>
            <a:r>
              <a:rPr lang="en-US" sz="2000" dirty="0" err="1" smtClean="0"/>
              <a:t>để</a:t>
            </a:r>
            <a:r>
              <a:rPr lang="en-US" sz="2000" dirty="0" smtClean="0"/>
              <a:t> </a:t>
            </a:r>
            <a:r>
              <a:rPr lang="en-US" sz="2000" dirty="0" err="1" smtClean="0"/>
              <a:t>học</a:t>
            </a:r>
            <a:r>
              <a:rPr lang="en-US" sz="2000" dirty="0" smtClean="0"/>
              <a:t> </a:t>
            </a:r>
            <a:r>
              <a:rPr lang="en-US" sz="2000" dirty="0" err="1" smtClean="0"/>
              <a:t>tập</a:t>
            </a:r>
            <a:r>
              <a:rPr lang="en-US" sz="2000" dirty="0" smtClean="0"/>
              <a:t>, </a:t>
            </a:r>
            <a:r>
              <a:rPr lang="en-US" sz="2000" dirty="0" err="1" smtClean="0"/>
              <a:t>nghiên</a:t>
            </a:r>
            <a:r>
              <a:rPr lang="en-US" sz="2000" dirty="0" smtClean="0"/>
              <a:t> </a:t>
            </a:r>
            <a:r>
              <a:rPr lang="en-US" sz="2000" dirty="0" err="1" smtClean="0"/>
              <a:t>cứu</a:t>
            </a:r>
            <a:r>
              <a:rPr lang="en-US" sz="2000" dirty="0" smtClean="0"/>
              <a:t> </a:t>
            </a:r>
            <a:r>
              <a:rPr lang="en-US" sz="2000" dirty="0" err="1" smtClean="0"/>
              <a:t>thêm</a:t>
            </a:r>
            <a:r>
              <a:rPr lang="en-US" sz="2000" dirty="0" smtClean="0"/>
              <a:t>, </a:t>
            </a:r>
            <a:r>
              <a:rPr lang="en-US" sz="2000" dirty="0" err="1" smtClean="0"/>
              <a:t>không</a:t>
            </a:r>
            <a:r>
              <a:rPr lang="en-US" sz="2000" dirty="0" smtClean="0"/>
              <a:t> </a:t>
            </a:r>
            <a:r>
              <a:rPr lang="en-US" sz="2000" dirty="0" err="1" smtClean="0"/>
              <a:t>tính</a:t>
            </a:r>
            <a:r>
              <a:rPr lang="en-US" sz="2000" dirty="0" smtClean="0"/>
              <a:t> </a:t>
            </a:r>
            <a:r>
              <a:rPr lang="en-US" sz="2000" dirty="0" err="1" smtClean="0"/>
              <a:t>vào</a:t>
            </a:r>
            <a:r>
              <a:rPr lang="en-US" sz="2000" dirty="0" smtClean="0"/>
              <a:t> </a:t>
            </a:r>
            <a:r>
              <a:rPr lang="en-US" sz="2000" dirty="0" err="1" smtClean="0"/>
              <a:t>dự</a:t>
            </a:r>
            <a:r>
              <a:rPr lang="en-US" sz="2000" dirty="0" smtClean="0"/>
              <a:t> </a:t>
            </a:r>
            <a:r>
              <a:rPr lang="en-US" sz="2000" dirty="0" err="1" smtClean="0"/>
              <a:t>án</a:t>
            </a:r>
            <a:r>
              <a:rPr lang="en-US" sz="2000" dirty="0" smtClean="0"/>
              <a:t>)</a:t>
            </a:r>
          </a:p>
          <a:p>
            <a:endParaRPr lang="en-US" sz="2000" dirty="0" smtClean="0"/>
          </a:p>
          <a:p>
            <a:r>
              <a:rPr lang="en-US" sz="2000" dirty="0" err="1" smtClean="0"/>
              <a:t>Với</a:t>
            </a:r>
            <a:r>
              <a:rPr lang="en-US" sz="2000" dirty="0" smtClean="0"/>
              <a:t> 1 </a:t>
            </a:r>
            <a:r>
              <a:rPr lang="en-US" sz="2000" dirty="0" err="1" smtClean="0"/>
              <a:t>người</a:t>
            </a:r>
            <a:r>
              <a:rPr lang="en-US" sz="2000" dirty="0" smtClean="0"/>
              <a:t>, </a:t>
            </a:r>
            <a:r>
              <a:rPr lang="en-US" sz="2000" dirty="0" err="1" smtClean="0"/>
              <a:t>tổng</a:t>
            </a:r>
            <a:r>
              <a:rPr lang="en-US" sz="2000" dirty="0" smtClean="0"/>
              <a:t> </a:t>
            </a:r>
            <a:r>
              <a:rPr lang="en-US" sz="2000" dirty="0" err="1" smtClean="0"/>
              <a:t>số</a:t>
            </a:r>
            <a:r>
              <a:rPr lang="en-US" sz="2000" dirty="0" smtClean="0"/>
              <a:t> task </a:t>
            </a:r>
            <a:r>
              <a:rPr lang="en-US" sz="2000" dirty="0" err="1" smtClean="0"/>
              <a:t>trong</a:t>
            </a:r>
            <a:r>
              <a:rPr lang="en-US" sz="2000" dirty="0" smtClean="0"/>
              <a:t> </a:t>
            </a:r>
            <a:r>
              <a:rPr lang="en-US" sz="2000" dirty="0" err="1" smtClean="0"/>
              <a:t>tháng</a:t>
            </a:r>
            <a:r>
              <a:rPr lang="en-US" sz="2000" dirty="0" smtClean="0"/>
              <a:t>*Estimate time &lt;= </a:t>
            </a:r>
            <a:r>
              <a:rPr lang="en-US" sz="2000" b="1" dirty="0" err="1" smtClean="0"/>
              <a:t>tổng</a:t>
            </a:r>
            <a:r>
              <a:rPr lang="en-US" sz="2000" b="1" dirty="0" smtClean="0"/>
              <a:t> </a:t>
            </a:r>
            <a:r>
              <a:rPr lang="en-US" sz="2000" b="1" dirty="0" err="1" smtClean="0"/>
              <a:t>thời</a:t>
            </a:r>
            <a:r>
              <a:rPr lang="en-US" sz="2000" b="1" dirty="0" smtClean="0"/>
              <a:t> </a:t>
            </a:r>
            <a:r>
              <a:rPr lang="en-US" sz="2000" b="1" dirty="0" err="1" smtClean="0"/>
              <a:t>gian</a:t>
            </a:r>
            <a:r>
              <a:rPr lang="en-US" sz="2000" b="1" dirty="0" smtClean="0"/>
              <a:t> </a:t>
            </a:r>
            <a:r>
              <a:rPr lang="en-US" sz="2000" b="1" dirty="0" err="1" smtClean="0"/>
              <a:t>làm</a:t>
            </a:r>
            <a:r>
              <a:rPr lang="en-US" sz="2000" b="1" dirty="0" smtClean="0"/>
              <a:t> </a:t>
            </a:r>
            <a:r>
              <a:rPr lang="en-US" sz="2000" b="1" dirty="0" err="1" smtClean="0"/>
              <a:t>việc</a:t>
            </a:r>
            <a:endParaRPr lang="en-US" sz="2000" b="1" dirty="0" smtClean="0"/>
          </a:p>
          <a:p>
            <a:endParaRPr lang="en-US" sz="2000" b="1" dirty="0"/>
          </a:p>
          <a:p>
            <a:r>
              <a:rPr lang="en-US" sz="2000" b="1" dirty="0" smtClean="0"/>
              <a:t>Estimate time: </a:t>
            </a:r>
            <a:r>
              <a:rPr lang="en-US" sz="2000" dirty="0" err="1" smtClean="0"/>
              <a:t>dùng</a:t>
            </a:r>
            <a:r>
              <a:rPr lang="en-US" sz="2000" dirty="0" smtClean="0"/>
              <a:t> </a:t>
            </a:r>
            <a:r>
              <a:rPr lang="en-US" sz="2000" dirty="0" err="1" smtClean="0"/>
              <a:t>để</a:t>
            </a:r>
            <a:r>
              <a:rPr lang="en-US" sz="2000" dirty="0" smtClean="0"/>
              <a:t> </a:t>
            </a:r>
            <a:r>
              <a:rPr lang="en-US" sz="2000" dirty="0" err="1" smtClean="0"/>
              <a:t>theo</a:t>
            </a:r>
            <a:r>
              <a:rPr lang="en-US" sz="2000" dirty="0" smtClean="0"/>
              <a:t> </a:t>
            </a:r>
            <a:r>
              <a:rPr lang="en-US" sz="2000" dirty="0" err="1" smtClean="0"/>
              <a:t>dõi</a:t>
            </a:r>
            <a:r>
              <a:rPr lang="en-US" sz="2000" dirty="0" smtClean="0"/>
              <a:t> </a:t>
            </a:r>
            <a:r>
              <a:rPr lang="en-US" sz="2000" dirty="0" err="1" smtClean="0"/>
              <a:t>tiến</a:t>
            </a:r>
            <a:r>
              <a:rPr lang="en-US" sz="2000" dirty="0" smtClean="0"/>
              <a:t> </a:t>
            </a:r>
            <a:r>
              <a:rPr lang="en-US" sz="2000" dirty="0" err="1" smtClean="0"/>
              <a:t>độ</a:t>
            </a:r>
            <a:r>
              <a:rPr lang="en-US" sz="2000" dirty="0" smtClean="0"/>
              <a:t> </a:t>
            </a:r>
            <a:r>
              <a:rPr lang="en-US" sz="2000" dirty="0" err="1" smtClean="0"/>
              <a:t>cũng</a:t>
            </a:r>
            <a:r>
              <a:rPr lang="en-US" sz="2000" dirty="0" smtClean="0"/>
              <a:t> </a:t>
            </a:r>
            <a:r>
              <a:rPr lang="en-US" sz="2000" dirty="0" err="1" smtClean="0"/>
              <a:t>như</a:t>
            </a:r>
            <a:r>
              <a:rPr lang="en-US" sz="2000" dirty="0" smtClean="0"/>
              <a:t> </a:t>
            </a:r>
            <a:r>
              <a:rPr lang="en-US" sz="2000" dirty="0" err="1" smtClean="0"/>
              <a:t>dựng</a:t>
            </a:r>
            <a:r>
              <a:rPr lang="en-US" sz="2000" dirty="0" smtClean="0"/>
              <a:t> </a:t>
            </a:r>
            <a:r>
              <a:rPr lang="en-US" sz="2000" dirty="0" err="1" smtClean="0"/>
              <a:t>biểu</a:t>
            </a:r>
            <a:r>
              <a:rPr lang="en-US" sz="2000" dirty="0" smtClean="0"/>
              <a:t> </a:t>
            </a:r>
            <a:r>
              <a:rPr lang="en-US" sz="2000" dirty="0" err="1" smtClean="0"/>
              <a:t>đồ</a:t>
            </a:r>
            <a:r>
              <a:rPr lang="en-US" sz="2000" dirty="0" smtClean="0"/>
              <a:t> Burn down, …</a:t>
            </a:r>
          </a:p>
          <a:p>
            <a:endParaRPr lang="en-US" sz="2000" dirty="0" smtClean="0"/>
          </a:p>
          <a:p>
            <a:r>
              <a:rPr lang="en-US" sz="2000" dirty="0" err="1" smtClean="0"/>
              <a:t>Trong</a:t>
            </a:r>
            <a:r>
              <a:rPr lang="en-US" sz="2000" dirty="0" smtClean="0"/>
              <a:t> </a:t>
            </a:r>
            <a:r>
              <a:rPr lang="en-US" sz="2000" dirty="0" err="1" smtClean="0"/>
              <a:t>quá</a:t>
            </a:r>
            <a:r>
              <a:rPr lang="en-US" sz="2000" dirty="0" smtClean="0"/>
              <a:t> </a:t>
            </a:r>
            <a:r>
              <a:rPr lang="en-US" sz="2000" dirty="0" err="1" smtClean="0"/>
              <a:t>trình</a:t>
            </a:r>
            <a:r>
              <a:rPr lang="en-US" sz="2000" dirty="0" smtClean="0"/>
              <a:t> </a:t>
            </a:r>
            <a:r>
              <a:rPr lang="en-US" sz="2000" dirty="0" err="1" smtClean="0"/>
              <a:t>làm</a:t>
            </a:r>
            <a:r>
              <a:rPr lang="en-US" sz="2000" dirty="0" smtClean="0"/>
              <a:t> </a:t>
            </a:r>
            <a:r>
              <a:rPr lang="en-US" sz="2000" dirty="0" err="1" smtClean="0"/>
              <a:t>nếu</a:t>
            </a:r>
            <a:r>
              <a:rPr lang="en-US" sz="2000" dirty="0" smtClean="0"/>
              <a:t> Estimate time </a:t>
            </a:r>
            <a:r>
              <a:rPr lang="en-US" sz="2000" dirty="0" err="1" smtClean="0"/>
              <a:t>không</a:t>
            </a:r>
            <a:r>
              <a:rPr lang="en-US" sz="2000" dirty="0" smtClean="0"/>
              <a:t> </a:t>
            </a:r>
            <a:r>
              <a:rPr lang="en-US" sz="2000" dirty="0" err="1" smtClean="0"/>
              <a:t>hợp</a:t>
            </a:r>
            <a:r>
              <a:rPr lang="en-US" sz="2000" dirty="0" smtClean="0"/>
              <a:t> </a:t>
            </a:r>
            <a:r>
              <a:rPr lang="en-US" sz="2000" dirty="0" err="1" smtClean="0"/>
              <a:t>lí</a:t>
            </a:r>
            <a:r>
              <a:rPr lang="en-US" sz="2000" dirty="0" smtClean="0"/>
              <a:t> </a:t>
            </a:r>
            <a:r>
              <a:rPr lang="en-US" sz="2000" dirty="0" err="1" smtClean="0"/>
              <a:t>có</a:t>
            </a:r>
            <a:r>
              <a:rPr lang="en-US" sz="2000" dirty="0" smtClean="0"/>
              <a:t> </a:t>
            </a:r>
            <a:r>
              <a:rPr lang="en-US" sz="2000" dirty="0" err="1" smtClean="0"/>
              <a:t>thể</a:t>
            </a:r>
            <a:r>
              <a:rPr lang="en-US" sz="2000" dirty="0" smtClean="0"/>
              <a:t> </a:t>
            </a:r>
            <a:r>
              <a:rPr lang="en-US" sz="2000" dirty="0" err="1" smtClean="0"/>
              <a:t>yêu</a:t>
            </a:r>
            <a:r>
              <a:rPr lang="en-US" sz="2000" dirty="0" smtClean="0"/>
              <a:t> </a:t>
            </a:r>
            <a:r>
              <a:rPr lang="en-US" sz="2000" dirty="0" err="1" smtClean="0"/>
              <a:t>cầu</a:t>
            </a:r>
            <a:r>
              <a:rPr lang="en-US" sz="2000" dirty="0" smtClean="0"/>
              <a:t> </a:t>
            </a:r>
            <a:r>
              <a:rPr lang="en-US" sz="2000" dirty="0" err="1" smtClean="0"/>
              <a:t>người</a:t>
            </a:r>
            <a:r>
              <a:rPr lang="en-US" sz="2000" dirty="0" smtClean="0"/>
              <a:t> </a:t>
            </a:r>
            <a:r>
              <a:rPr lang="en-US" sz="2000" dirty="0" err="1" smtClean="0"/>
              <a:t>giao</a:t>
            </a:r>
            <a:r>
              <a:rPr lang="en-US" sz="2000" dirty="0" smtClean="0"/>
              <a:t> </a:t>
            </a:r>
            <a:r>
              <a:rPr lang="en-US" sz="2000" dirty="0" err="1" smtClean="0"/>
              <a:t>việc</a:t>
            </a:r>
            <a:r>
              <a:rPr lang="en-US" sz="2000" dirty="0" smtClean="0"/>
              <a:t> </a:t>
            </a:r>
            <a:r>
              <a:rPr lang="en-US" sz="2000" dirty="0" err="1" smtClean="0"/>
              <a:t>thay</a:t>
            </a:r>
            <a:r>
              <a:rPr lang="en-US" sz="2000" dirty="0" smtClean="0"/>
              <a:t> </a:t>
            </a:r>
            <a:r>
              <a:rPr lang="en-US" sz="2000" dirty="0" err="1" smtClean="0"/>
              <a:t>đổi</a:t>
            </a:r>
            <a:r>
              <a:rPr lang="en-US" sz="2000" dirty="0" smtClean="0"/>
              <a:t> </a:t>
            </a:r>
            <a:r>
              <a:rPr lang="en-US" sz="2000" dirty="0" err="1" smtClean="0"/>
              <a:t>bằng</a:t>
            </a:r>
            <a:r>
              <a:rPr lang="en-US" sz="2000" dirty="0" smtClean="0"/>
              <a:t> </a:t>
            </a:r>
            <a:r>
              <a:rPr lang="en-US" sz="2000" dirty="0" err="1" smtClean="0"/>
              <a:t>cách</a:t>
            </a:r>
            <a:r>
              <a:rPr lang="en-US" sz="2000" dirty="0" smtClean="0"/>
              <a:t> </a:t>
            </a:r>
            <a:r>
              <a:rPr lang="en-US" sz="2000" dirty="0" err="1" smtClean="0"/>
              <a:t>cập</a:t>
            </a:r>
            <a:r>
              <a:rPr lang="en-US" sz="2000" dirty="0" smtClean="0"/>
              <a:t> </a:t>
            </a:r>
            <a:r>
              <a:rPr lang="en-US" sz="2000" dirty="0" err="1" smtClean="0"/>
              <a:t>nhật</a:t>
            </a:r>
            <a:r>
              <a:rPr lang="en-US" sz="2000" dirty="0" smtClean="0"/>
              <a:t> ô correction </a:t>
            </a:r>
            <a:r>
              <a:rPr lang="en-US" sz="2000" dirty="0" err="1" smtClean="0"/>
              <a:t>bên</a:t>
            </a:r>
            <a:r>
              <a:rPr lang="en-US" sz="2000" dirty="0" smtClean="0"/>
              <a:t> </a:t>
            </a:r>
            <a:r>
              <a:rPr lang="en-US" sz="2000" dirty="0" err="1" smtClean="0"/>
              <a:t>cạnh</a:t>
            </a:r>
            <a:endParaRPr lang="en-US" sz="2000" dirty="0"/>
          </a:p>
        </p:txBody>
      </p:sp>
    </p:spTree>
    <p:extLst>
      <p:ext uri="{BB962C8B-B14F-4D97-AF65-F5344CB8AC3E}">
        <p14:creationId xmlns:p14="http://schemas.microsoft.com/office/powerpoint/2010/main" val="17716479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RTC tool </a:t>
            </a:r>
            <a:r>
              <a:rPr lang="en-US" dirty="0" smtClean="0"/>
              <a:t>– </a:t>
            </a:r>
            <a:r>
              <a:rPr lang="en-US" sz="4400" dirty="0" smtClean="0"/>
              <a:t>Time entry code</a:t>
            </a:r>
            <a:endParaRPr lang="en-US" dirty="0"/>
          </a:p>
        </p:txBody>
      </p:sp>
      <p:sp>
        <p:nvSpPr>
          <p:cNvPr id="3" name="Content Placeholder 2"/>
          <p:cNvSpPr>
            <a:spLocks noGrp="1"/>
          </p:cNvSpPr>
          <p:nvPr>
            <p:ph idx="1"/>
          </p:nvPr>
        </p:nvSpPr>
        <p:spPr>
          <a:xfrm>
            <a:off x="609600" y="1600202"/>
            <a:ext cx="10691973" cy="4533470"/>
          </a:xfrm>
        </p:spPr>
        <p:txBody>
          <a:bodyPr>
            <a:normAutofit fontScale="92500" lnSpcReduction="10000"/>
          </a:bodyPr>
          <a:lstStyle/>
          <a:p>
            <a:r>
              <a:rPr lang="en-US" sz="2000" b="1" dirty="0" smtClean="0"/>
              <a:t>Time entry code: </a:t>
            </a:r>
            <a:r>
              <a:rPr lang="en-US" sz="2000" dirty="0" err="1" smtClean="0"/>
              <a:t>hỗ</a:t>
            </a:r>
            <a:r>
              <a:rPr lang="en-US" sz="2000" dirty="0" smtClean="0"/>
              <a:t> </a:t>
            </a:r>
            <a:r>
              <a:rPr lang="en-US" sz="2000" dirty="0" err="1" smtClean="0"/>
              <a:t>trợ</a:t>
            </a:r>
            <a:r>
              <a:rPr lang="en-US" sz="2000" dirty="0" smtClean="0"/>
              <a:t> </a:t>
            </a:r>
            <a:r>
              <a:rPr lang="en-US" sz="2000" dirty="0" err="1" smtClean="0"/>
              <a:t>theo</a:t>
            </a:r>
            <a:r>
              <a:rPr lang="en-US" sz="2000" dirty="0" smtClean="0"/>
              <a:t> </a:t>
            </a:r>
            <a:r>
              <a:rPr lang="en-US" sz="2000" dirty="0" err="1" smtClean="0"/>
              <a:t>dõi</a:t>
            </a:r>
            <a:r>
              <a:rPr lang="en-US" sz="2000" dirty="0" smtClean="0"/>
              <a:t> </a:t>
            </a:r>
            <a:r>
              <a:rPr lang="en-US" sz="2000" dirty="0" err="1" smtClean="0"/>
              <a:t>thời</a:t>
            </a:r>
            <a:r>
              <a:rPr lang="en-US" sz="2000" dirty="0" smtClean="0"/>
              <a:t> </a:t>
            </a:r>
            <a:r>
              <a:rPr lang="en-US" sz="2000" dirty="0" err="1" smtClean="0"/>
              <a:t>gian</a:t>
            </a:r>
            <a:r>
              <a:rPr lang="en-US" sz="2000" dirty="0" smtClean="0"/>
              <a:t> </a:t>
            </a:r>
            <a:r>
              <a:rPr lang="en-US" sz="2000" dirty="0" err="1" smtClean="0"/>
              <a:t>làm</a:t>
            </a:r>
            <a:r>
              <a:rPr lang="en-US" sz="2000" dirty="0" smtClean="0"/>
              <a:t> </a:t>
            </a:r>
            <a:r>
              <a:rPr lang="en-US" sz="2000" dirty="0" err="1" smtClean="0"/>
              <a:t>việc</a:t>
            </a:r>
            <a:r>
              <a:rPr lang="en-US" sz="2000" dirty="0" smtClean="0"/>
              <a:t> </a:t>
            </a:r>
            <a:r>
              <a:rPr lang="en-US" sz="2000" dirty="0" err="1" smtClean="0"/>
              <a:t>thực</a:t>
            </a:r>
            <a:r>
              <a:rPr lang="en-US" sz="2000" dirty="0" smtClean="0"/>
              <a:t> </a:t>
            </a:r>
            <a:r>
              <a:rPr lang="en-US" sz="2000" dirty="0" err="1" smtClean="0"/>
              <a:t>tế</a:t>
            </a:r>
            <a:r>
              <a:rPr lang="en-US" sz="2000" dirty="0" smtClean="0"/>
              <a:t> (actual effort), </a:t>
            </a:r>
            <a:r>
              <a:rPr lang="en-US" sz="2000" dirty="0" err="1" smtClean="0"/>
              <a:t>thường</a:t>
            </a:r>
            <a:r>
              <a:rPr lang="en-US" sz="2000" dirty="0" smtClean="0"/>
              <a:t> </a:t>
            </a:r>
            <a:r>
              <a:rPr lang="en-US" sz="2000" dirty="0" err="1" smtClean="0"/>
              <a:t>dùng</a:t>
            </a:r>
            <a:r>
              <a:rPr lang="en-US" sz="2000" dirty="0" smtClean="0"/>
              <a:t> </a:t>
            </a:r>
            <a:r>
              <a:rPr lang="en-US" sz="2000" dirty="0" err="1" smtClean="0"/>
              <a:t>để</a:t>
            </a:r>
            <a:r>
              <a:rPr lang="en-US" sz="2000" dirty="0" smtClean="0"/>
              <a:t> </a:t>
            </a:r>
            <a:r>
              <a:rPr lang="en-US" sz="2000" dirty="0" err="1" smtClean="0"/>
              <a:t>đánh</a:t>
            </a:r>
            <a:r>
              <a:rPr lang="en-US" sz="2000" dirty="0" smtClean="0"/>
              <a:t> </a:t>
            </a:r>
            <a:r>
              <a:rPr lang="en-US" sz="2000" dirty="0" err="1" smtClean="0"/>
              <a:t>giá</a:t>
            </a:r>
            <a:r>
              <a:rPr lang="en-US" sz="2000" dirty="0" smtClean="0"/>
              <a:t> performance, </a:t>
            </a:r>
            <a:r>
              <a:rPr lang="en-US" sz="2000" dirty="0" err="1" smtClean="0"/>
              <a:t>theo</a:t>
            </a:r>
            <a:r>
              <a:rPr lang="en-US" sz="2000" dirty="0" smtClean="0"/>
              <a:t> </a:t>
            </a:r>
            <a:r>
              <a:rPr lang="en-US" sz="2000" dirty="0" err="1" smtClean="0"/>
              <a:t>dõi</a:t>
            </a:r>
            <a:r>
              <a:rPr lang="en-US" sz="2000" dirty="0" smtClean="0"/>
              <a:t> </a:t>
            </a:r>
            <a:r>
              <a:rPr lang="en-US" sz="2000" dirty="0" err="1" smtClean="0"/>
              <a:t>tiến</a:t>
            </a:r>
            <a:r>
              <a:rPr lang="en-US" sz="2000" dirty="0" smtClean="0"/>
              <a:t> </a:t>
            </a:r>
            <a:r>
              <a:rPr lang="en-US" sz="2000" dirty="0" err="1" smtClean="0"/>
              <a:t>độ</a:t>
            </a:r>
            <a:r>
              <a:rPr lang="en-US" sz="2000" dirty="0" smtClean="0"/>
              <a:t> </a:t>
            </a:r>
            <a:r>
              <a:rPr lang="en-US" sz="2000" dirty="0" err="1" smtClean="0"/>
              <a:t>dự</a:t>
            </a:r>
            <a:r>
              <a:rPr lang="en-US" sz="2000" dirty="0" smtClean="0"/>
              <a:t> </a:t>
            </a:r>
            <a:r>
              <a:rPr lang="en-US" sz="2000" dirty="0" err="1" smtClean="0"/>
              <a:t>án</a:t>
            </a:r>
            <a:endParaRPr lang="en-US" sz="2000" dirty="0" smtClean="0"/>
          </a:p>
          <a:p>
            <a:endParaRPr lang="en-US" sz="2000" dirty="0"/>
          </a:p>
          <a:p>
            <a:pPr marL="0" indent="0">
              <a:buNone/>
            </a:pPr>
            <a:r>
              <a:rPr lang="en-US" sz="2000" dirty="0" err="1" smtClean="0"/>
              <a:t>Lưu</a:t>
            </a:r>
            <a:r>
              <a:rPr lang="en-US" sz="2000" dirty="0" smtClean="0"/>
              <a:t> ý:</a:t>
            </a:r>
          </a:p>
          <a:p>
            <a:pPr marL="0" indent="0">
              <a:buNone/>
            </a:pPr>
            <a:r>
              <a:rPr lang="en-US" sz="2000" dirty="0" err="1" smtClean="0"/>
              <a:t>Anh</a:t>
            </a:r>
            <a:r>
              <a:rPr lang="en-US" sz="2000" dirty="0" smtClean="0"/>
              <a:t> A </a:t>
            </a:r>
            <a:r>
              <a:rPr lang="en-US" sz="2000" dirty="0" err="1" smtClean="0"/>
              <a:t>nếu</a:t>
            </a:r>
            <a:r>
              <a:rPr lang="en-US" sz="2000" dirty="0" smtClean="0"/>
              <a:t> </a:t>
            </a:r>
            <a:r>
              <a:rPr lang="en-US" sz="2000" dirty="0" err="1" smtClean="0"/>
              <a:t>trong</a:t>
            </a:r>
            <a:r>
              <a:rPr lang="en-US" sz="2000" dirty="0" smtClean="0"/>
              <a:t> Sprint09 </a:t>
            </a:r>
            <a:r>
              <a:rPr lang="en-US" sz="2000" dirty="0" err="1" smtClean="0"/>
              <a:t>làm</a:t>
            </a:r>
            <a:r>
              <a:rPr lang="en-US" sz="2000" dirty="0" smtClean="0"/>
              <a:t> 4 tasks,</a:t>
            </a:r>
          </a:p>
          <a:p>
            <a:pPr marL="0" indent="0">
              <a:buNone/>
            </a:pPr>
            <a:r>
              <a:rPr lang="en-US" sz="2000" dirty="0" smtClean="0"/>
              <a:t>- </a:t>
            </a:r>
            <a:r>
              <a:rPr lang="en-US" sz="2000" dirty="0" err="1"/>
              <a:t>T</a:t>
            </a:r>
            <a:r>
              <a:rPr lang="en-US" sz="2000" dirty="0" err="1" smtClean="0"/>
              <a:t>ổng</a:t>
            </a:r>
            <a:r>
              <a:rPr lang="en-US" sz="2000" dirty="0" smtClean="0"/>
              <a:t> </a:t>
            </a:r>
            <a:r>
              <a:rPr lang="en-US" sz="2000" dirty="0" err="1" smtClean="0"/>
              <a:t>thời</a:t>
            </a:r>
            <a:r>
              <a:rPr lang="en-US" sz="2000" dirty="0" smtClean="0"/>
              <a:t> </a:t>
            </a:r>
            <a:r>
              <a:rPr lang="en-US" sz="2000" dirty="0" err="1" smtClean="0"/>
              <a:t>gian</a:t>
            </a:r>
            <a:r>
              <a:rPr lang="en-US" sz="2000" dirty="0" smtClean="0"/>
              <a:t> Estimate </a:t>
            </a:r>
            <a:r>
              <a:rPr lang="en-US" sz="2000" dirty="0" err="1" smtClean="0"/>
              <a:t>là</a:t>
            </a:r>
            <a:r>
              <a:rPr lang="en-US" sz="2000" dirty="0" smtClean="0"/>
              <a:t> 200 hours</a:t>
            </a:r>
          </a:p>
          <a:p>
            <a:pPr marL="0" indent="0">
              <a:buNone/>
            </a:pPr>
            <a:r>
              <a:rPr lang="en-US" sz="2000" dirty="0" smtClean="0"/>
              <a:t>- Actual Effort </a:t>
            </a:r>
            <a:r>
              <a:rPr lang="en-US" sz="2000" dirty="0" err="1" smtClean="0"/>
              <a:t>của</a:t>
            </a:r>
            <a:r>
              <a:rPr lang="en-US" sz="2000" dirty="0" smtClean="0"/>
              <a:t> 4 tasks </a:t>
            </a:r>
            <a:r>
              <a:rPr lang="en-US" sz="2000" dirty="0" err="1" smtClean="0"/>
              <a:t>là</a:t>
            </a:r>
            <a:r>
              <a:rPr lang="en-US" sz="2000" dirty="0" smtClean="0"/>
              <a:t> 180 hours</a:t>
            </a:r>
          </a:p>
          <a:p>
            <a:pPr marL="0" indent="0">
              <a:buNone/>
            </a:pPr>
            <a:r>
              <a:rPr lang="en-US" sz="2000" dirty="0" smtClean="0"/>
              <a:t>-&gt; </a:t>
            </a:r>
            <a:r>
              <a:rPr lang="en-US" sz="2000" dirty="0" err="1" smtClean="0"/>
              <a:t>nghĩa</a:t>
            </a:r>
            <a:r>
              <a:rPr lang="en-US" sz="2000" dirty="0" smtClean="0"/>
              <a:t> </a:t>
            </a:r>
            <a:r>
              <a:rPr lang="en-US" sz="2000" dirty="0" err="1" smtClean="0"/>
              <a:t>là</a:t>
            </a:r>
            <a:r>
              <a:rPr lang="en-US" sz="2000" dirty="0" smtClean="0"/>
              <a:t> </a:t>
            </a:r>
            <a:r>
              <a:rPr lang="en-US" sz="2000" dirty="0" err="1" smtClean="0"/>
              <a:t>anh</a:t>
            </a:r>
            <a:r>
              <a:rPr lang="en-US" sz="2000" dirty="0" smtClean="0"/>
              <a:t> A </a:t>
            </a:r>
            <a:r>
              <a:rPr lang="en-US" sz="2000" dirty="0" err="1" smtClean="0"/>
              <a:t>làm</a:t>
            </a:r>
            <a:r>
              <a:rPr lang="en-US" sz="2000" dirty="0" smtClean="0"/>
              <a:t> </a:t>
            </a:r>
            <a:r>
              <a:rPr lang="en-US" sz="2000" dirty="0" err="1" smtClean="0"/>
              <a:t>nhanh</a:t>
            </a:r>
            <a:r>
              <a:rPr lang="en-US" sz="2000" dirty="0" smtClean="0"/>
              <a:t> </a:t>
            </a:r>
            <a:r>
              <a:rPr lang="en-US" sz="2000" dirty="0" err="1" smtClean="0"/>
              <a:t>hơn</a:t>
            </a:r>
            <a:r>
              <a:rPr lang="en-US" sz="2000" dirty="0" smtClean="0"/>
              <a:t> </a:t>
            </a:r>
            <a:r>
              <a:rPr lang="en-US" sz="2000" dirty="0" err="1" smtClean="0"/>
              <a:t>kế</a:t>
            </a:r>
            <a:r>
              <a:rPr lang="en-US" sz="2000" dirty="0" smtClean="0"/>
              <a:t> </a:t>
            </a:r>
            <a:r>
              <a:rPr lang="en-US" sz="2000" dirty="0" err="1" smtClean="0"/>
              <a:t>hoạch</a:t>
            </a:r>
            <a:endParaRPr lang="en-US" sz="2000" dirty="0" smtClean="0"/>
          </a:p>
          <a:p>
            <a:pPr marL="0" indent="0">
              <a:buNone/>
            </a:pPr>
            <a:r>
              <a:rPr lang="en-US" sz="2000" dirty="0" err="1" smtClean="0"/>
              <a:t>Anh</a:t>
            </a:r>
            <a:r>
              <a:rPr lang="en-US" sz="2000" dirty="0" smtClean="0"/>
              <a:t> A </a:t>
            </a:r>
            <a:r>
              <a:rPr lang="en-US" sz="2000" dirty="0" err="1" smtClean="0"/>
              <a:t>còn</a:t>
            </a:r>
            <a:r>
              <a:rPr lang="en-US" sz="2000" dirty="0" smtClean="0"/>
              <a:t> </a:t>
            </a:r>
            <a:r>
              <a:rPr lang="en-US" sz="2000" dirty="0" err="1" smtClean="0"/>
              <a:t>lại</a:t>
            </a:r>
            <a:r>
              <a:rPr lang="en-US" sz="2000" dirty="0" smtClean="0"/>
              <a:t> 20 hours </a:t>
            </a:r>
            <a:r>
              <a:rPr lang="en-US" sz="2000" dirty="0" err="1" smtClean="0"/>
              <a:t>trong</a:t>
            </a:r>
            <a:r>
              <a:rPr lang="en-US" sz="2000" dirty="0" smtClean="0"/>
              <a:t> </a:t>
            </a:r>
            <a:r>
              <a:rPr lang="en-US" sz="2000" dirty="0" err="1" smtClean="0"/>
              <a:t>tháng</a:t>
            </a:r>
            <a:r>
              <a:rPr lang="en-US" sz="2000" dirty="0" smtClean="0"/>
              <a:t> </a:t>
            </a:r>
            <a:r>
              <a:rPr lang="en-US" sz="2000" dirty="0" err="1" smtClean="0"/>
              <a:t>đó</a:t>
            </a:r>
            <a:r>
              <a:rPr lang="en-US" sz="2000" dirty="0" smtClean="0"/>
              <a:t> -&gt; </a:t>
            </a:r>
            <a:r>
              <a:rPr lang="en-US" sz="2000" dirty="0" err="1" smtClean="0"/>
              <a:t>làm</a:t>
            </a:r>
            <a:r>
              <a:rPr lang="en-US" sz="2000" dirty="0" smtClean="0"/>
              <a:t> </a:t>
            </a:r>
            <a:r>
              <a:rPr lang="en-US" sz="2000" dirty="0" err="1" smtClean="0"/>
              <a:t>thêm</a:t>
            </a:r>
            <a:r>
              <a:rPr lang="en-US" sz="2000" dirty="0" smtClean="0"/>
              <a:t> </a:t>
            </a:r>
            <a:r>
              <a:rPr lang="en-US" sz="2000" dirty="0" err="1" smtClean="0"/>
              <a:t>được</a:t>
            </a:r>
            <a:r>
              <a:rPr lang="en-US" sz="2000" dirty="0" smtClean="0"/>
              <a:t> </a:t>
            </a:r>
            <a:r>
              <a:rPr lang="en-US" sz="2000" dirty="0" err="1" smtClean="0"/>
              <a:t>việc</a:t>
            </a:r>
            <a:r>
              <a:rPr lang="en-US" sz="2000" dirty="0" smtClean="0"/>
              <a:t> </a:t>
            </a:r>
            <a:r>
              <a:rPr lang="en-US" sz="2000" dirty="0" err="1" smtClean="0"/>
              <a:t>khác</a:t>
            </a:r>
            <a:r>
              <a:rPr lang="en-US" sz="2000" dirty="0" smtClean="0"/>
              <a:t> (</a:t>
            </a:r>
            <a:r>
              <a:rPr lang="en-US" sz="2000" dirty="0" err="1" smtClean="0"/>
              <a:t>sếp</a:t>
            </a:r>
            <a:r>
              <a:rPr lang="en-US" sz="2000" dirty="0" smtClean="0"/>
              <a:t> </a:t>
            </a:r>
            <a:r>
              <a:rPr lang="en-US" sz="2000" dirty="0" err="1" smtClean="0"/>
              <a:t>giao</a:t>
            </a:r>
            <a:r>
              <a:rPr lang="en-US" sz="2000" dirty="0" smtClean="0"/>
              <a:t>)</a:t>
            </a:r>
          </a:p>
          <a:p>
            <a:pPr marL="0" indent="0">
              <a:buNone/>
            </a:pPr>
            <a:endParaRPr lang="en-US" sz="2000" dirty="0"/>
          </a:p>
          <a:p>
            <a:pPr marL="0" indent="0">
              <a:buNone/>
            </a:pPr>
            <a:r>
              <a:rPr lang="en-US" sz="2000" b="1" dirty="0" err="1" smtClean="0"/>
              <a:t>Kết</a:t>
            </a:r>
            <a:r>
              <a:rPr lang="en-US" sz="2000" b="1" dirty="0" smtClean="0"/>
              <a:t> </a:t>
            </a:r>
            <a:r>
              <a:rPr lang="en-US" sz="2000" b="1" dirty="0" err="1" smtClean="0"/>
              <a:t>luận</a:t>
            </a:r>
            <a:r>
              <a:rPr lang="en-US" sz="2000" dirty="0" smtClean="0"/>
              <a:t>: </a:t>
            </a:r>
            <a:r>
              <a:rPr lang="en-US" sz="2000" dirty="0" err="1" smtClean="0"/>
              <a:t>Sự</a:t>
            </a:r>
            <a:r>
              <a:rPr lang="en-US" sz="2000" dirty="0" smtClean="0"/>
              <a:t> </a:t>
            </a:r>
            <a:r>
              <a:rPr lang="en-US" sz="2000" dirty="0" err="1" smtClean="0"/>
              <a:t>ràng</a:t>
            </a:r>
            <a:r>
              <a:rPr lang="en-US" sz="2000" dirty="0" smtClean="0"/>
              <a:t> </a:t>
            </a:r>
            <a:r>
              <a:rPr lang="en-US" sz="2000" dirty="0" err="1" smtClean="0"/>
              <a:t>buộc</a:t>
            </a:r>
            <a:r>
              <a:rPr lang="en-US" sz="2000" dirty="0" smtClean="0"/>
              <a:t> </a:t>
            </a:r>
            <a:r>
              <a:rPr lang="en-US" sz="2000" dirty="0" err="1" smtClean="0"/>
              <a:t>giữa</a:t>
            </a:r>
            <a:r>
              <a:rPr lang="en-US" sz="2000" dirty="0" smtClean="0"/>
              <a:t> </a:t>
            </a:r>
            <a:r>
              <a:rPr lang="en-US" sz="2000" dirty="0" err="1" smtClean="0"/>
              <a:t>thời</a:t>
            </a:r>
            <a:r>
              <a:rPr lang="en-US" sz="2000" dirty="0" smtClean="0"/>
              <a:t> </a:t>
            </a:r>
            <a:r>
              <a:rPr lang="en-US" sz="2000" dirty="0" err="1" smtClean="0"/>
              <a:t>gian</a:t>
            </a:r>
            <a:r>
              <a:rPr lang="en-US" sz="2000" dirty="0" smtClean="0"/>
              <a:t> Actual Effort, Estimate Effort </a:t>
            </a:r>
            <a:r>
              <a:rPr lang="en-US" sz="2000" dirty="0" err="1" smtClean="0"/>
              <a:t>và</a:t>
            </a:r>
            <a:r>
              <a:rPr lang="en-US" sz="2000" dirty="0" smtClean="0"/>
              <a:t> Total loading time (200 hours) </a:t>
            </a:r>
            <a:r>
              <a:rPr lang="en-US" sz="2000" dirty="0" err="1" smtClean="0"/>
              <a:t>sẽ</a:t>
            </a:r>
            <a:r>
              <a:rPr lang="en-US" sz="2000" dirty="0" smtClean="0"/>
              <a:t> </a:t>
            </a:r>
            <a:r>
              <a:rPr lang="en-US" sz="2000" dirty="0" err="1" smtClean="0"/>
              <a:t>bảo</a:t>
            </a:r>
            <a:r>
              <a:rPr lang="en-US" sz="2000" dirty="0" smtClean="0"/>
              <a:t> </a:t>
            </a:r>
            <a:r>
              <a:rPr lang="en-US" sz="2000" dirty="0" err="1" smtClean="0"/>
              <a:t>đảm</a:t>
            </a:r>
            <a:r>
              <a:rPr lang="en-US" sz="2000" dirty="0" smtClean="0"/>
              <a:t> </a:t>
            </a:r>
            <a:r>
              <a:rPr lang="en-US" sz="2000" dirty="0" err="1" smtClean="0"/>
              <a:t>tính</a:t>
            </a:r>
            <a:r>
              <a:rPr lang="en-US" sz="2000" dirty="0" smtClean="0"/>
              <a:t> </a:t>
            </a:r>
            <a:r>
              <a:rPr lang="en-US" sz="2000" dirty="0" err="1" smtClean="0"/>
              <a:t>khách</a:t>
            </a:r>
            <a:r>
              <a:rPr lang="en-US" sz="2000" dirty="0" smtClean="0"/>
              <a:t> </a:t>
            </a:r>
            <a:r>
              <a:rPr lang="en-US" sz="2000" dirty="0" err="1" smtClean="0"/>
              <a:t>quan</a:t>
            </a:r>
            <a:r>
              <a:rPr lang="en-US" sz="2000" dirty="0" smtClean="0"/>
              <a:t> </a:t>
            </a:r>
            <a:r>
              <a:rPr lang="en-US" sz="2000" dirty="0" err="1" smtClean="0"/>
              <a:t>trong</a:t>
            </a:r>
            <a:r>
              <a:rPr lang="en-US" sz="2000" dirty="0" smtClean="0"/>
              <a:t> </a:t>
            </a:r>
            <a:r>
              <a:rPr lang="en-US" sz="2000" dirty="0" err="1" smtClean="0"/>
              <a:t>đánh</a:t>
            </a:r>
            <a:r>
              <a:rPr lang="en-US" sz="2000" dirty="0" smtClean="0"/>
              <a:t> </a:t>
            </a:r>
            <a:r>
              <a:rPr lang="en-US" sz="2000" dirty="0" err="1" smtClean="0"/>
              <a:t>giá</a:t>
            </a:r>
            <a:r>
              <a:rPr lang="en-US" sz="2000" dirty="0" smtClean="0"/>
              <a:t>.</a:t>
            </a:r>
          </a:p>
          <a:p>
            <a:pPr marL="0" indent="0">
              <a:buNone/>
            </a:pPr>
            <a:endParaRPr lang="en-US" sz="2000" dirty="0"/>
          </a:p>
          <a:p>
            <a:pPr marL="0" indent="0">
              <a:buNone/>
            </a:pPr>
            <a:r>
              <a:rPr lang="en-US" sz="2000" dirty="0" err="1" smtClean="0"/>
              <a:t>Với</a:t>
            </a:r>
            <a:r>
              <a:rPr lang="en-US" sz="2000" dirty="0" smtClean="0"/>
              <a:t> </a:t>
            </a:r>
            <a:r>
              <a:rPr lang="en-US" sz="2000" dirty="0" err="1" smtClean="0"/>
              <a:t>những</a:t>
            </a:r>
            <a:r>
              <a:rPr lang="en-US" sz="2000" dirty="0" smtClean="0"/>
              <a:t> </a:t>
            </a:r>
            <a:r>
              <a:rPr lang="en-US" sz="2000" dirty="0" err="1" smtClean="0"/>
              <a:t>cá</a:t>
            </a:r>
            <a:r>
              <a:rPr lang="en-US" sz="2000" dirty="0" smtClean="0"/>
              <a:t> </a:t>
            </a:r>
            <a:r>
              <a:rPr lang="en-US" sz="2000" dirty="0" err="1" smtClean="0"/>
              <a:t>nhân</a:t>
            </a:r>
            <a:r>
              <a:rPr lang="en-US" sz="2000" dirty="0" smtClean="0"/>
              <a:t> </a:t>
            </a:r>
            <a:r>
              <a:rPr lang="en-US" sz="2000" dirty="0" err="1" smtClean="0"/>
              <a:t>làm</a:t>
            </a:r>
            <a:r>
              <a:rPr lang="en-US" sz="2000" dirty="0" smtClean="0"/>
              <a:t> task </a:t>
            </a:r>
            <a:r>
              <a:rPr lang="en-US" sz="2000" dirty="0" err="1" smtClean="0"/>
              <a:t>nhanh</a:t>
            </a:r>
            <a:r>
              <a:rPr lang="en-US" sz="2000" dirty="0" smtClean="0"/>
              <a:t> </a:t>
            </a:r>
            <a:r>
              <a:rPr lang="en-US" sz="2000" dirty="0" err="1" smtClean="0"/>
              <a:t>hơn</a:t>
            </a:r>
            <a:r>
              <a:rPr lang="en-US" sz="2000" dirty="0" smtClean="0"/>
              <a:t> </a:t>
            </a:r>
            <a:r>
              <a:rPr lang="en-US" sz="2000" dirty="0" err="1" smtClean="0"/>
              <a:t>dự</a:t>
            </a:r>
            <a:r>
              <a:rPr lang="en-US" sz="2000" dirty="0" smtClean="0"/>
              <a:t> </a:t>
            </a:r>
            <a:r>
              <a:rPr lang="en-US" sz="2000" dirty="0" err="1" smtClean="0"/>
              <a:t>kiến</a:t>
            </a:r>
            <a:r>
              <a:rPr lang="en-US" sz="2000" dirty="0" smtClean="0"/>
              <a:t> </a:t>
            </a:r>
            <a:r>
              <a:rPr lang="en-US" sz="2000" dirty="0" err="1" smtClean="0"/>
              <a:t>nên</a:t>
            </a:r>
            <a:r>
              <a:rPr lang="en-US" sz="2000" dirty="0" smtClean="0"/>
              <a:t> </a:t>
            </a:r>
            <a:r>
              <a:rPr lang="en-US" sz="2000" dirty="0" err="1" smtClean="0"/>
              <a:t>chủ</a:t>
            </a:r>
            <a:r>
              <a:rPr lang="en-US" sz="2000" dirty="0" smtClean="0"/>
              <a:t> </a:t>
            </a:r>
            <a:r>
              <a:rPr lang="en-US" sz="2000" dirty="0" err="1" smtClean="0"/>
              <a:t>động</a:t>
            </a:r>
            <a:r>
              <a:rPr lang="en-US" sz="2000" dirty="0" smtClean="0"/>
              <a:t> </a:t>
            </a:r>
            <a:r>
              <a:rPr lang="en-US" sz="2000" dirty="0" err="1" smtClean="0"/>
              <a:t>thông</a:t>
            </a:r>
            <a:r>
              <a:rPr lang="en-US" sz="2000" dirty="0" smtClean="0"/>
              <a:t> </a:t>
            </a:r>
            <a:r>
              <a:rPr lang="en-US" sz="2000" dirty="0" err="1" smtClean="0"/>
              <a:t>báo</a:t>
            </a:r>
            <a:r>
              <a:rPr lang="en-US" sz="2000" dirty="0" smtClean="0"/>
              <a:t> </a:t>
            </a:r>
            <a:r>
              <a:rPr lang="en-US" sz="2000" dirty="0" err="1" smtClean="0"/>
              <a:t>cho</a:t>
            </a:r>
            <a:r>
              <a:rPr lang="en-US" sz="2000" dirty="0" smtClean="0"/>
              <a:t> </a:t>
            </a:r>
            <a:r>
              <a:rPr lang="en-US" sz="2000" dirty="0" err="1" smtClean="0"/>
              <a:t>người</a:t>
            </a:r>
            <a:r>
              <a:rPr lang="en-US" sz="2000" dirty="0" smtClean="0"/>
              <a:t> </a:t>
            </a:r>
            <a:r>
              <a:rPr lang="en-US" sz="2000" dirty="0" err="1" smtClean="0"/>
              <a:t>giao</a:t>
            </a:r>
            <a:r>
              <a:rPr lang="en-US" sz="2000" dirty="0" smtClean="0"/>
              <a:t> </a:t>
            </a:r>
            <a:r>
              <a:rPr lang="en-US" sz="2000" dirty="0" err="1" smtClean="0"/>
              <a:t>việc</a:t>
            </a:r>
            <a:r>
              <a:rPr lang="en-US" sz="2000" dirty="0" smtClean="0"/>
              <a:t> </a:t>
            </a:r>
            <a:r>
              <a:rPr lang="en-US" sz="2000" dirty="0" smtClean="0">
                <a:sym typeface="Wingdings" panose="05000000000000000000" pitchFamily="2" charset="2"/>
              </a:rPr>
              <a:t></a:t>
            </a:r>
            <a:endParaRPr lang="en-US" sz="2000" dirty="0" smtClean="0"/>
          </a:p>
          <a:p>
            <a:pPr marL="0" indent="0">
              <a:buNone/>
            </a:pPr>
            <a:endParaRPr lang="en-US" sz="2000" dirty="0" smtClean="0"/>
          </a:p>
        </p:txBody>
      </p:sp>
    </p:spTree>
    <p:extLst>
      <p:ext uri="{BB962C8B-B14F-4D97-AF65-F5344CB8AC3E}">
        <p14:creationId xmlns:p14="http://schemas.microsoft.com/office/powerpoint/2010/main" val="217516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609600" y="3762196"/>
            <a:ext cx="3294580" cy="144680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RTC Tool</a:t>
            </a:r>
            <a:endParaRPr lang="en-US" dirty="0"/>
          </a:p>
        </p:txBody>
      </p:sp>
      <p:pic>
        <p:nvPicPr>
          <p:cNvPr id="5" name="Picture 4"/>
          <p:cNvPicPr>
            <a:picLocks noChangeAspect="1"/>
          </p:cNvPicPr>
          <p:nvPr/>
        </p:nvPicPr>
        <p:blipFill>
          <a:blip r:embed="rId2"/>
          <a:stretch>
            <a:fillRect/>
          </a:stretch>
        </p:blipFill>
        <p:spPr>
          <a:xfrm>
            <a:off x="565277" y="1733710"/>
            <a:ext cx="3383225" cy="2028486"/>
          </a:xfrm>
          <a:prstGeom prst="rect">
            <a:avLst/>
          </a:prstGeom>
        </p:spPr>
      </p:pic>
      <p:pic>
        <p:nvPicPr>
          <p:cNvPr id="6" name="Picture 5"/>
          <p:cNvPicPr>
            <a:picLocks noChangeAspect="1"/>
          </p:cNvPicPr>
          <p:nvPr/>
        </p:nvPicPr>
        <p:blipFill>
          <a:blip r:embed="rId3"/>
          <a:stretch>
            <a:fillRect/>
          </a:stretch>
        </p:blipFill>
        <p:spPr>
          <a:xfrm>
            <a:off x="9391650" y="1198564"/>
            <a:ext cx="2398824" cy="4493319"/>
          </a:xfrm>
          <a:prstGeom prst="rect">
            <a:avLst/>
          </a:prstGeom>
        </p:spPr>
      </p:pic>
      <p:sp>
        <p:nvSpPr>
          <p:cNvPr id="3" name="TextBox 2"/>
          <p:cNvSpPr txBox="1"/>
          <p:nvPr/>
        </p:nvSpPr>
        <p:spPr>
          <a:xfrm>
            <a:off x="609600" y="3762196"/>
            <a:ext cx="3095719" cy="1200329"/>
          </a:xfrm>
          <a:prstGeom prst="rect">
            <a:avLst/>
          </a:prstGeom>
          <a:noFill/>
        </p:spPr>
        <p:txBody>
          <a:bodyPr wrap="none" rtlCol="0">
            <a:spAutoFit/>
          </a:bodyPr>
          <a:lstStyle/>
          <a:p>
            <a:r>
              <a:rPr lang="en-US" dirty="0" err="1" smtClean="0"/>
              <a:t>Mô</a:t>
            </a:r>
            <a:r>
              <a:rPr lang="en-US" dirty="0" smtClean="0"/>
              <a:t> </a:t>
            </a:r>
            <a:r>
              <a:rPr lang="en-US" dirty="0" err="1" smtClean="0"/>
              <a:t>tả</a:t>
            </a:r>
            <a:r>
              <a:rPr lang="en-US" dirty="0" smtClean="0"/>
              <a:t> </a:t>
            </a:r>
            <a:r>
              <a:rPr lang="en-US" dirty="0" err="1" smtClean="0"/>
              <a:t>công</a:t>
            </a:r>
            <a:r>
              <a:rPr lang="en-US" dirty="0" smtClean="0"/>
              <a:t> </a:t>
            </a:r>
            <a:r>
              <a:rPr lang="en-US" dirty="0" err="1" smtClean="0"/>
              <a:t>việc</a:t>
            </a:r>
            <a:r>
              <a:rPr lang="en-US" dirty="0" smtClean="0"/>
              <a:t> </a:t>
            </a:r>
            <a:r>
              <a:rPr lang="en-US" dirty="0" err="1" smtClean="0"/>
              <a:t>theo</a:t>
            </a:r>
            <a:r>
              <a:rPr lang="en-US" dirty="0" smtClean="0"/>
              <a:t> format:</a:t>
            </a:r>
          </a:p>
          <a:p>
            <a:r>
              <a:rPr lang="en-US" i="1" dirty="0" smtClean="0"/>
              <a:t>&lt;Date&gt;</a:t>
            </a:r>
          </a:p>
          <a:p>
            <a:r>
              <a:rPr lang="en-US" i="1" dirty="0" smtClean="0"/>
              <a:t>Action:</a:t>
            </a:r>
          </a:p>
          <a:p>
            <a:r>
              <a:rPr lang="en-US" i="1" dirty="0" smtClean="0"/>
              <a:t>Issue: </a:t>
            </a:r>
            <a:r>
              <a:rPr lang="en-US" i="1" dirty="0" err="1" smtClean="0"/>
              <a:t>nếu</a:t>
            </a:r>
            <a:r>
              <a:rPr lang="en-US" i="1" dirty="0" smtClean="0"/>
              <a:t> </a:t>
            </a:r>
            <a:r>
              <a:rPr lang="en-US" i="1" dirty="0" err="1" smtClean="0"/>
              <a:t>có</a:t>
            </a:r>
            <a:endParaRPr lang="en-US" i="1" dirty="0"/>
          </a:p>
        </p:txBody>
      </p:sp>
      <p:pic>
        <p:nvPicPr>
          <p:cNvPr id="8" name="Picture 7"/>
          <p:cNvPicPr>
            <a:picLocks noChangeAspect="1"/>
          </p:cNvPicPr>
          <p:nvPr/>
        </p:nvPicPr>
        <p:blipFill>
          <a:blip r:embed="rId4"/>
          <a:stretch>
            <a:fillRect/>
          </a:stretch>
        </p:blipFill>
        <p:spPr>
          <a:xfrm>
            <a:off x="4247615" y="1733710"/>
            <a:ext cx="4800600" cy="3562350"/>
          </a:xfrm>
          <a:prstGeom prst="rect">
            <a:avLst/>
          </a:prstGeom>
        </p:spPr>
      </p:pic>
      <p:cxnSp>
        <p:nvCxnSpPr>
          <p:cNvPr id="11" name="Elbow Connector 10"/>
          <p:cNvCxnSpPr/>
          <p:nvPr/>
        </p:nvCxnSpPr>
        <p:spPr>
          <a:xfrm flipV="1">
            <a:off x="5322013" y="1325366"/>
            <a:ext cx="4025315" cy="2948683"/>
          </a:xfrm>
          <a:prstGeom prst="bentConnector3">
            <a:avLst>
              <a:gd name="adj1" fmla="val 84712"/>
            </a:avLst>
          </a:prstGeom>
          <a:ln>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6419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RTC </a:t>
            </a:r>
            <a:r>
              <a:rPr lang="en-US" dirty="0" smtClean="0"/>
              <a:t>Tool - Reviewer</a:t>
            </a:r>
            <a:endParaRPr lang="en-US" dirty="0"/>
          </a:p>
        </p:txBody>
      </p:sp>
      <p:pic>
        <p:nvPicPr>
          <p:cNvPr id="6" name="Content Placeholder 5"/>
          <p:cNvPicPr>
            <a:picLocks noGrp="1" noChangeAspect="1"/>
          </p:cNvPicPr>
          <p:nvPr>
            <p:ph idx="1"/>
          </p:nvPr>
        </p:nvPicPr>
        <p:blipFill>
          <a:blip r:embed="rId2"/>
          <a:stretch>
            <a:fillRect/>
          </a:stretch>
        </p:blipFill>
        <p:spPr>
          <a:xfrm>
            <a:off x="609600" y="1278938"/>
            <a:ext cx="5303395" cy="4371975"/>
          </a:xfrm>
          <a:prstGeom prst="rect">
            <a:avLst/>
          </a:prstGeom>
        </p:spPr>
      </p:pic>
      <p:sp>
        <p:nvSpPr>
          <p:cNvPr id="3" name="TextBox 2"/>
          <p:cNvSpPr txBox="1"/>
          <p:nvPr/>
        </p:nvSpPr>
        <p:spPr>
          <a:xfrm>
            <a:off x="1601286" y="5738243"/>
            <a:ext cx="2518638" cy="369332"/>
          </a:xfrm>
          <a:prstGeom prst="rect">
            <a:avLst/>
          </a:prstGeom>
          <a:noFill/>
        </p:spPr>
        <p:txBody>
          <a:bodyPr wrap="none" rtlCol="0">
            <a:spAutoFit/>
          </a:bodyPr>
          <a:lstStyle/>
          <a:p>
            <a:r>
              <a:rPr lang="en-US" dirty="0" err="1" smtClean="0"/>
              <a:t>Quy</a:t>
            </a:r>
            <a:r>
              <a:rPr lang="en-US" dirty="0" smtClean="0"/>
              <a:t> </a:t>
            </a:r>
            <a:r>
              <a:rPr lang="en-US" dirty="0" err="1" smtClean="0"/>
              <a:t>trình</a:t>
            </a:r>
            <a:r>
              <a:rPr lang="en-US" dirty="0" smtClean="0"/>
              <a:t> </a:t>
            </a:r>
            <a:r>
              <a:rPr lang="en-US" dirty="0" err="1" smtClean="0"/>
              <a:t>để</a:t>
            </a:r>
            <a:r>
              <a:rPr lang="en-US" dirty="0" smtClean="0"/>
              <a:t> </a:t>
            </a:r>
            <a:r>
              <a:rPr lang="en-US" dirty="0" err="1" smtClean="0"/>
              <a:t>đóng</a:t>
            </a:r>
            <a:r>
              <a:rPr lang="en-US" dirty="0" smtClean="0"/>
              <a:t> task</a:t>
            </a:r>
            <a:endParaRPr lang="en-US" dirty="0"/>
          </a:p>
        </p:txBody>
      </p:sp>
      <p:pic>
        <p:nvPicPr>
          <p:cNvPr id="5" name="Content Placeholder 3"/>
          <p:cNvPicPr>
            <a:picLocks noChangeAspect="1"/>
          </p:cNvPicPr>
          <p:nvPr/>
        </p:nvPicPr>
        <p:blipFill>
          <a:blip r:embed="rId3"/>
          <a:stretch>
            <a:fillRect/>
          </a:stretch>
        </p:blipFill>
        <p:spPr>
          <a:xfrm>
            <a:off x="5912995" y="1417639"/>
            <a:ext cx="6185888" cy="4090006"/>
          </a:xfrm>
          <a:prstGeom prst="rect">
            <a:avLst/>
          </a:prstGeom>
        </p:spPr>
      </p:pic>
    </p:spTree>
    <p:extLst>
      <p:ext uri="{BB962C8B-B14F-4D97-AF65-F5344CB8AC3E}">
        <p14:creationId xmlns:p14="http://schemas.microsoft.com/office/powerpoint/2010/main" val="1524356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RTC Tool</a:t>
            </a:r>
          </a:p>
        </p:txBody>
      </p:sp>
      <p:pic>
        <p:nvPicPr>
          <p:cNvPr id="4" name="Content Placeholder 3"/>
          <p:cNvPicPr>
            <a:picLocks noGrp="1" noChangeAspect="1"/>
          </p:cNvPicPr>
          <p:nvPr>
            <p:ph idx="1"/>
          </p:nvPr>
        </p:nvPicPr>
        <p:blipFill>
          <a:blip r:embed="rId2"/>
          <a:stretch>
            <a:fillRect/>
          </a:stretch>
        </p:blipFill>
        <p:spPr>
          <a:xfrm>
            <a:off x="609600" y="1417639"/>
            <a:ext cx="8591550" cy="4592743"/>
          </a:xfrm>
          <a:prstGeom prst="rect">
            <a:avLst/>
          </a:prstGeom>
        </p:spPr>
      </p:pic>
    </p:spTree>
    <p:extLst>
      <p:ext uri="{BB962C8B-B14F-4D97-AF65-F5344CB8AC3E}">
        <p14:creationId xmlns:p14="http://schemas.microsoft.com/office/powerpoint/2010/main" val="1458727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Nội</a:t>
            </a:r>
            <a:r>
              <a:rPr lang="en-US" dirty="0" smtClean="0"/>
              <a:t> dung</a:t>
            </a:r>
            <a:endParaRPr lang="en-US" dirty="0"/>
          </a:p>
        </p:txBody>
      </p:sp>
      <p:sp>
        <p:nvSpPr>
          <p:cNvPr id="3" name="Content Placeholder 2"/>
          <p:cNvSpPr>
            <a:spLocks noGrp="1"/>
          </p:cNvSpPr>
          <p:nvPr>
            <p:ph idx="1"/>
          </p:nvPr>
        </p:nvSpPr>
        <p:spPr/>
        <p:txBody>
          <a:bodyPr/>
          <a:lstStyle/>
          <a:p>
            <a:r>
              <a:rPr lang="en-US" dirty="0" smtClean="0"/>
              <a:t>Agile manifesto</a:t>
            </a:r>
          </a:p>
          <a:p>
            <a:r>
              <a:rPr lang="en-US" dirty="0" smtClean="0"/>
              <a:t>Scrum </a:t>
            </a:r>
            <a:r>
              <a:rPr lang="en-US" dirty="0" err="1" smtClean="0"/>
              <a:t>và</a:t>
            </a:r>
            <a:r>
              <a:rPr lang="en-US" dirty="0" smtClean="0"/>
              <a:t> 3 </a:t>
            </a:r>
            <a:r>
              <a:rPr lang="en-US" dirty="0" err="1" smtClean="0"/>
              <a:t>giá</a:t>
            </a:r>
            <a:r>
              <a:rPr lang="en-US" dirty="0" smtClean="0"/>
              <a:t> </a:t>
            </a:r>
            <a:r>
              <a:rPr lang="en-US" dirty="0" err="1" smtClean="0"/>
              <a:t>trị</a:t>
            </a:r>
            <a:r>
              <a:rPr lang="en-US" dirty="0" smtClean="0"/>
              <a:t> </a:t>
            </a:r>
            <a:r>
              <a:rPr lang="en-US" dirty="0" err="1" smtClean="0"/>
              <a:t>cốt</a:t>
            </a:r>
            <a:r>
              <a:rPr lang="en-US" dirty="0" smtClean="0"/>
              <a:t> </a:t>
            </a:r>
            <a:r>
              <a:rPr lang="en-US" dirty="0" err="1" smtClean="0"/>
              <a:t>lõi</a:t>
            </a:r>
            <a:endParaRPr lang="en-US" dirty="0" smtClean="0"/>
          </a:p>
          <a:p>
            <a:r>
              <a:rPr lang="en-US" dirty="0" err="1" smtClean="0"/>
              <a:t>Công</a:t>
            </a:r>
            <a:r>
              <a:rPr lang="en-US" dirty="0" smtClean="0"/>
              <a:t> </a:t>
            </a:r>
            <a:r>
              <a:rPr lang="en-US" dirty="0" err="1" smtClean="0"/>
              <a:t>cụ</a:t>
            </a:r>
            <a:r>
              <a:rPr lang="en-US" dirty="0" smtClean="0"/>
              <a:t> </a:t>
            </a:r>
            <a:r>
              <a:rPr lang="en-US" dirty="0" err="1" smtClean="0"/>
              <a:t>trong</a:t>
            </a:r>
            <a:r>
              <a:rPr lang="en-US" dirty="0" smtClean="0"/>
              <a:t> Scrum</a:t>
            </a:r>
          </a:p>
          <a:p>
            <a:r>
              <a:rPr lang="en-US" dirty="0" smtClean="0"/>
              <a:t>Scrum </a:t>
            </a:r>
            <a:r>
              <a:rPr lang="en-US" dirty="0" err="1" smtClean="0"/>
              <a:t>và</a:t>
            </a:r>
            <a:r>
              <a:rPr lang="en-US" dirty="0" smtClean="0"/>
              <a:t> 4 </a:t>
            </a:r>
            <a:r>
              <a:rPr lang="en-US" dirty="0" err="1" smtClean="0"/>
              <a:t>bước</a:t>
            </a:r>
            <a:endParaRPr lang="en-US" dirty="0" smtClean="0"/>
          </a:p>
          <a:p>
            <a:r>
              <a:rPr lang="en-US" dirty="0" smtClean="0"/>
              <a:t>RTC tool</a:t>
            </a:r>
            <a:endParaRPr lang="en-US" dirty="0"/>
          </a:p>
        </p:txBody>
      </p:sp>
      <p:pic>
        <p:nvPicPr>
          <p:cNvPr id="1026" name="Picture 2" descr="Kết quả hình ảnh cho kylian mbappé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1035" y="1185648"/>
            <a:ext cx="3838414" cy="3838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3391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RTC Tool</a:t>
            </a:r>
            <a:endParaRPr lang="en-US" dirty="0"/>
          </a:p>
        </p:txBody>
      </p:sp>
      <p:pic>
        <p:nvPicPr>
          <p:cNvPr id="4" name="Content Placeholder 3"/>
          <p:cNvPicPr>
            <a:picLocks noGrp="1" noChangeAspect="1"/>
          </p:cNvPicPr>
          <p:nvPr>
            <p:ph idx="1"/>
          </p:nvPr>
        </p:nvPicPr>
        <p:blipFill>
          <a:blip r:embed="rId3"/>
          <a:stretch>
            <a:fillRect/>
          </a:stretch>
        </p:blipFill>
        <p:spPr>
          <a:xfrm>
            <a:off x="609600" y="1609253"/>
            <a:ext cx="4047612" cy="3962400"/>
          </a:xfrm>
          <a:prstGeom prst="rect">
            <a:avLst/>
          </a:prstGeom>
        </p:spPr>
      </p:pic>
    </p:spTree>
    <p:extLst>
      <p:ext uri="{BB962C8B-B14F-4D97-AF65-F5344CB8AC3E}">
        <p14:creationId xmlns:p14="http://schemas.microsoft.com/office/powerpoint/2010/main" val="33649784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350210" y="2189888"/>
            <a:ext cx="5262979" cy="1754326"/>
          </a:xfrm>
          <a:prstGeom prst="rect">
            <a:avLst/>
          </a:prstGeom>
          <a:noFill/>
        </p:spPr>
        <p:txBody>
          <a:bodyPr wrap="none" lIns="91440" tIns="45720" rIns="91440" bIns="45720">
            <a:spAutoFit/>
          </a:bodyPr>
          <a:lstStyle/>
          <a:p>
            <a:pPr algn="ctr"/>
            <a:r>
              <a:rPr lang="en-US" sz="5400" b="0" cap="none" spc="0" dirty="0" smtClean="0">
                <a:ln w="0"/>
                <a:solidFill>
                  <a:srgbClr val="00B050"/>
                </a:solidFill>
                <a:effectLst>
                  <a:outerShdw blurRad="38100" dist="19050" dir="2700000" algn="tl" rotWithShape="0">
                    <a:schemeClr val="dk1">
                      <a:alpha val="40000"/>
                    </a:schemeClr>
                  </a:outerShdw>
                </a:effectLst>
              </a:rPr>
              <a:t>Thank you </a:t>
            </a:r>
          </a:p>
          <a:p>
            <a:pPr algn="ctr"/>
            <a:r>
              <a:rPr lang="en-US" sz="5400" b="0" cap="none" spc="0" dirty="0" smtClean="0">
                <a:ln w="0"/>
                <a:solidFill>
                  <a:srgbClr val="00B050"/>
                </a:solidFill>
                <a:effectLst>
                  <a:outerShdw blurRad="38100" dist="19050" dir="2700000" algn="tl" rotWithShape="0">
                    <a:schemeClr val="dk1">
                      <a:alpha val="40000"/>
                    </a:schemeClr>
                  </a:outerShdw>
                </a:effectLst>
              </a:rPr>
              <a:t>for your listening</a:t>
            </a:r>
            <a:endParaRPr lang="en-US" sz="5400" b="0" cap="none" spc="0" dirty="0">
              <a:ln w="0"/>
              <a:solidFill>
                <a:srgbClr val="00B050"/>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5329908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 Agile </a:t>
            </a:r>
            <a:r>
              <a:rPr lang="en-US" dirty="0" smtClean="0"/>
              <a:t>Manifesto (ˈ</a:t>
            </a:r>
            <a:r>
              <a:rPr lang="en-US" dirty="0" err="1"/>
              <a:t>ajəl</a:t>
            </a:r>
            <a:r>
              <a:rPr lang="en-US" dirty="0" smtClean="0"/>
              <a:t>/)</a:t>
            </a:r>
            <a:endParaRPr lang="en-US" dirty="0"/>
          </a:p>
        </p:txBody>
      </p:sp>
      <p:sp>
        <p:nvSpPr>
          <p:cNvPr id="3" name="Content Placeholder 2"/>
          <p:cNvSpPr>
            <a:spLocks noGrp="1"/>
          </p:cNvSpPr>
          <p:nvPr>
            <p:ph idx="1"/>
          </p:nvPr>
        </p:nvSpPr>
        <p:spPr>
          <a:xfrm>
            <a:off x="609600" y="1743077"/>
            <a:ext cx="10972800" cy="3962399"/>
          </a:xfrm>
        </p:spPr>
        <p:txBody>
          <a:bodyPr>
            <a:normAutofit/>
          </a:bodyPr>
          <a:lstStyle/>
          <a:p>
            <a:pPr marL="0" indent="0">
              <a:buNone/>
            </a:pPr>
            <a:r>
              <a:rPr lang="vi-VN" sz="2000" b="1" i="1" dirty="0"/>
              <a:t>Cá nhân và sự tương tác</a:t>
            </a:r>
            <a:r>
              <a:rPr lang="vi-VN" sz="2000" i="1" dirty="0"/>
              <a:t> hơn là quy trình và công cụ</a:t>
            </a:r>
            <a:r>
              <a:rPr lang="vi-VN" sz="2000" i="1" dirty="0" smtClean="0"/>
              <a:t>;</a:t>
            </a:r>
            <a:endParaRPr lang="en-US" sz="2000" i="1" dirty="0" smtClean="0"/>
          </a:p>
          <a:p>
            <a:pPr marL="0" indent="0">
              <a:buNone/>
            </a:pPr>
            <a:r>
              <a:rPr lang="vi-VN" sz="2000" dirty="0"/>
              <a:t/>
            </a:r>
            <a:br>
              <a:rPr lang="vi-VN" sz="2000" dirty="0"/>
            </a:br>
            <a:r>
              <a:rPr lang="vi-VN" sz="2000" b="1" i="1" dirty="0"/>
              <a:t>Phần mềm chạy tốt</a:t>
            </a:r>
            <a:r>
              <a:rPr lang="vi-VN" sz="2000" i="1" dirty="0"/>
              <a:t> hơn là tài liệu đầy đủ</a:t>
            </a:r>
            <a:r>
              <a:rPr lang="vi-VN" sz="2000" i="1" dirty="0" smtClean="0"/>
              <a:t>;</a:t>
            </a:r>
            <a:endParaRPr lang="en-US" sz="2000" i="1" dirty="0" smtClean="0"/>
          </a:p>
          <a:p>
            <a:pPr marL="0" indent="0">
              <a:buNone/>
            </a:pPr>
            <a:r>
              <a:rPr lang="vi-VN" sz="2000" dirty="0"/>
              <a:t/>
            </a:r>
            <a:br>
              <a:rPr lang="vi-VN" sz="2000" dirty="0"/>
            </a:br>
            <a:r>
              <a:rPr lang="vi-VN" sz="2000" b="1" i="1" dirty="0"/>
              <a:t>Cộng tác với khách hàng</a:t>
            </a:r>
            <a:r>
              <a:rPr lang="vi-VN" sz="2000" i="1" dirty="0"/>
              <a:t> hơn là đàm phán hợp đồng</a:t>
            </a:r>
            <a:r>
              <a:rPr lang="vi-VN" sz="2000" i="1" dirty="0" smtClean="0"/>
              <a:t>;</a:t>
            </a:r>
            <a:endParaRPr lang="en-US" sz="2000" i="1" dirty="0" smtClean="0"/>
          </a:p>
          <a:p>
            <a:pPr marL="0" indent="0">
              <a:buNone/>
            </a:pPr>
            <a:r>
              <a:rPr lang="vi-VN" sz="2000" dirty="0"/>
              <a:t/>
            </a:r>
            <a:br>
              <a:rPr lang="vi-VN" sz="2000" dirty="0"/>
            </a:br>
            <a:r>
              <a:rPr lang="vi-VN" sz="2000" b="1" i="1" dirty="0"/>
              <a:t>Phản hồi với các thay đổi</a:t>
            </a:r>
            <a:r>
              <a:rPr lang="vi-VN" sz="2000" i="1" dirty="0"/>
              <a:t> hơn là bám sát kế hoạch.</a:t>
            </a:r>
            <a:endParaRPr lang="en-US" sz="2000" dirty="0"/>
          </a:p>
        </p:txBody>
      </p:sp>
    </p:spTree>
    <p:extLst>
      <p:ext uri="{BB962C8B-B14F-4D97-AF65-F5344CB8AC3E}">
        <p14:creationId xmlns:p14="http://schemas.microsoft.com/office/powerpoint/2010/main" val="9298314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Agile Manifesto</a:t>
            </a:r>
          </a:p>
        </p:txBody>
      </p:sp>
      <p:sp>
        <p:nvSpPr>
          <p:cNvPr id="3" name="Content Placeholder 2"/>
          <p:cNvSpPr>
            <a:spLocks noGrp="1"/>
          </p:cNvSpPr>
          <p:nvPr>
            <p:ph idx="1"/>
          </p:nvPr>
        </p:nvSpPr>
        <p:spPr/>
        <p:txBody>
          <a:bodyPr>
            <a:normAutofit fontScale="92500" lnSpcReduction="20000"/>
          </a:bodyPr>
          <a:lstStyle/>
          <a:p>
            <a:r>
              <a:rPr lang="vi-VN" sz="2000" b="1" i="1" dirty="0"/>
              <a:t>Cá nhân và sự tương </a:t>
            </a:r>
            <a:r>
              <a:rPr lang="vi-VN" sz="2000" b="1" i="1" dirty="0" smtClean="0"/>
              <a:t>tác</a:t>
            </a:r>
            <a:endParaRPr lang="en-US" sz="2000" b="1" i="1" dirty="0" smtClean="0"/>
          </a:p>
          <a:p>
            <a:pPr marL="0" indent="0">
              <a:buNone/>
            </a:pPr>
            <a:r>
              <a:rPr lang="en-US" sz="2000" dirty="0" err="1" smtClean="0"/>
              <a:t>Tự</a:t>
            </a:r>
            <a:r>
              <a:rPr lang="en-US" sz="2000" dirty="0" smtClean="0"/>
              <a:t> </a:t>
            </a:r>
            <a:r>
              <a:rPr lang="en-US" sz="2000" dirty="0" err="1" smtClean="0"/>
              <a:t>lên</a:t>
            </a:r>
            <a:r>
              <a:rPr lang="en-US" sz="2000" dirty="0" smtClean="0"/>
              <a:t> </a:t>
            </a:r>
            <a:r>
              <a:rPr lang="en-US" sz="2000" dirty="0" err="1" smtClean="0"/>
              <a:t>kế</a:t>
            </a:r>
            <a:r>
              <a:rPr lang="en-US" sz="2000" dirty="0" smtClean="0"/>
              <a:t> </a:t>
            </a:r>
            <a:r>
              <a:rPr lang="en-US" sz="2000" dirty="0" err="1" smtClean="0"/>
              <a:t>hoạch</a:t>
            </a:r>
            <a:r>
              <a:rPr lang="en-US" sz="2000" dirty="0" smtClean="0"/>
              <a:t>, </a:t>
            </a:r>
            <a:r>
              <a:rPr lang="en-US" sz="2000" dirty="0" err="1" smtClean="0"/>
              <a:t>tự</a:t>
            </a:r>
            <a:r>
              <a:rPr lang="en-US" sz="2000" dirty="0" smtClean="0"/>
              <a:t> </a:t>
            </a:r>
            <a:r>
              <a:rPr lang="en-US" sz="2000" dirty="0" err="1" smtClean="0"/>
              <a:t>làm</a:t>
            </a:r>
            <a:r>
              <a:rPr lang="en-US" sz="2000" dirty="0" smtClean="0"/>
              <a:t> </a:t>
            </a:r>
            <a:r>
              <a:rPr lang="en-US" sz="2000" dirty="0" err="1" smtClean="0"/>
              <a:t>chủ</a:t>
            </a:r>
            <a:r>
              <a:rPr lang="en-US" sz="2000" dirty="0" smtClean="0"/>
              <a:t> </a:t>
            </a:r>
            <a:r>
              <a:rPr lang="en-US" sz="2000" dirty="0" err="1" smtClean="0"/>
              <a:t>công</a:t>
            </a:r>
            <a:r>
              <a:rPr lang="en-US" sz="2000" dirty="0" smtClean="0"/>
              <a:t> </a:t>
            </a:r>
            <a:r>
              <a:rPr lang="en-US" sz="2000" dirty="0" err="1" smtClean="0"/>
              <a:t>việc</a:t>
            </a:r>
            <a:endParaRPr lang="en-US" sz="2000" dirty="0" smtClean="0"/>
          </a:p>
          <a:p>
            <a:pPr marL="0" indent="0">
              <a:buNone/>
            </a:pPr>
            <a:r>
              <a:rPr lang="en-US" sz="2000" dirty="0" err="1" smtClean="0"/>
              <a:t>Khuyến</a:t>
            </a:r>
            <a:r>
              <a:rPr lang="en-US" sz="2000" dirty="0" smtClean="0"/>
              <a:t> </a:t>
            </a:r>
            <a:r>
              <a:rPr lang="en-US" sz="2000" dirty="0" err="1" smtClean="0"/>
              <a:t>khích</a:t>
            </a:r>
            <a:r>
              <a:rPr lang="en-US" sz="2000" dirty="0" smtClean="0"/>
              <a:t> </a:t>
            </a:r>
            <a:r>
              <a:rPr lang="en-US" sz="2000" dirty="0" err="1" smtClean="0"/>
              <a:t>xung</a:t>
            </a:r>
            <a:r>
              <a:rPr lang="en-US" sz="2000" dirty="0" smtClean="0"/>
              <a:t> </a:t>
            </a:r>
            <a:r>
              <a:rPr lang="en-US" sz="2000" dirty="0" err="1" smtClean="0"/>
              <a:t>đột</a:t>
            </a:r>
            <a:r>
              <a:rPr lang="en-US" sz="2000" dirty="0" smtClean="0"/>
              <a:t> </a:t>
            </a:r>
            <a:r>
              <a:rPr lang="en-US" sz="2000" dirty="0" err="1" smtClean="0"/>
              <a:t>tích</a:t>
            </a:r>
            <a:r>
              <a:rPr lang="en-US" sz="2000" dirty="0" smtClean="0"/>
              <a:t> </a:t>
            </a:r>
            <a:r>
              <a:rPr lang="en-US" sz="2000" dirty="0" err="1" smtClean="0"/>
              <a:t>cực</a:t>
            </a:r>
            <a:endParaRPr lang="en-US" sz="2000" dirty="0" smtClean="0"/>
          </a:p>
          <a:p>
            <a:pPr marL="0" indent="0">
              <a:buNone/>
            </a:pPr>
            <a:r>
              <a:rPr lang="en-US" sz="2000" dirty="0" err="1" smtClean="0"/>
              <a:t>Mục</a:t>
            </a:r>
            <a:r>
              <a:rPr lang="en-US" sz="2000" dirty="0" smtClean="0"/>
              <a:t> </a:t>
            </a:r>
            <a:r>
              <a:rPr lang="en-US" sz="2000" dirty="0" err="1" smtClean="0"/>
              <a:t>tiêu</a:t>
            </a:r>
            <a:r>
              <a:rPr lang="en-US" sz="2000" dirty="0" smtClean="0"/>
              <a:t> </a:t>
            </a:r>
            <a:r>
              <a:rPr lang="en-US" sz="2000" dirty="0" err="1" smtClean="0"/>
              <a:t>chung</a:t>
            </a:r>
            <a:r>
              <a:rPr lang="en-US" sz="2000" dirty="0" smtClean="0"/>
              <a:t>, </a:t>
            </a:r>
            <a:r>
              <a:rPr lang="en-US" sz="2000" dirty="0" err="1" smtClean="0"/>
              <a:t>bình</a:t>
            </a:r>
            <a:r>
              <a:rPr lang="en-US" sz="2000" dirty="0" smtClean="0"/>
              <a:t> </a:t>
            </a:r>
            <a:r>
              <a:rPr lang="en-US" sz="2000" dirty="0" err="1" smtClean="0"/>
              <a:t>đẳng</a:t>
            </a:r>
            <a:endParaRPr lang="en-US" sz="2000" dirty="0"/>
          </a:p>
          <a:p>
            <a:pPr marL="0" indent="0">
              <a:buNone/>
            </a:pPr>
            <a:r>
              <a:rPr lang="en-US" sz="2000" dirty="0" err="1" smtClean="0"/>
              <a:t>Sự</a:t>
            </a:r>
            <a:r>
              <a:rPr lang="en-US" sz="2000" dirty="0" smtClean="0"/>
              <a:t> </a:t>
            </a:r>
            <a:r>
              <a:rPr lang="en-US" sz="2000" dirty="0" err="1" smtClean="0"/>
              <a:t>tiến</a:t>
            </a:r>
            <a:r>
              <a:rPr lang="en-US" sz="2000" dirty="0" smtClean="0"/>
              <a:t> </a:t>
            </a:r>
            <a:r>
              <a:rPr lang="en-US" sz="2000" dirty="0" err="1" smtClean="0"/>
              <a:t>bộ</a:t>
            </a:r>
            <a:r>
              <a:rPr lang="en-US" sz="2000" dirty="0" smtClean="0"/>
              <a:t> </a:t>
            </a:r>
            <a:r>
              <a:rPr lang="en-US" sz="2000" dirty="0" err="1" smtClean="0"/>
              <a:t>cá</a:t>
            </a:r>
            <a:r>
              <a:rPr lang="en-US" sz="2000" dirty="0" smtClean="0"/>
              <a:t> </a:t>
            </a:r>
            <a:r>
              <a:rPr lang="en-US" sz="2000" dirty="0" err="1" smtClean="0"/>
              <a:t>nhân</a:t>
            </a:r>
            <a:r>
              <a:rPr lang="en-US" sz="2000" dirty="0" smtClean="0"/>
              <a:t> </a:t>
            </a:r>
            <a:r>
              <a:rPr lang="en-US" sz="2000" dirty="0" err="1" smtClean="0"/>
              <a:t>và</a:t>
            </a:r>
            <a:r>
              <a:rPr lang="en-US" sz="2000" dirty="0" smtClean="0"/>
              <a:t> </a:t>
            </a:r>
            <a:r>
              <a:rPr lang="en-US" sz="2000" dirty="0" err="1" smtClean="0"/>
              <a:t>tiến</a:t>
            </a:r>
            <a:r>
              <a:rPr lang="en-US" sz="2000" dirty="0" smtClean="0"/>
              <a:t> </a:t>
            </a:r>
            <a:r>
              <a:rPr lang="en-US" sz="2000" dirty="0" err="1" smtClean="0"/>
              <a:t>bộ</a:t>
            </a:r>
            <a:r>
              <a:rPr lang="en-US" sz="2000" dirty="0" smtClean="0"/>
              <a:t> </a:t>
            </a:r>
            <a:r>
              <a:rPr lang="en-US" sz="2000" dirty="0" err="1" smtClean="0"/>
              <a:t>nhóm</a:t>
            </a:r>
            <a:endParaRPr lang="en-US" sz="2000" dirty="0" smtClean="0"/>
          </a:p>
          <a:p>
            <a:pPr marL="0" indent="0">
              <a:buNone/>
            </a:pPr>
            <a:endParaRPr lang="en-US" sz="2000" dirty="0" smtClean="0"/>
          </a:p>
          <a:p>
            <a:r>
              <a:rPr lang="en-US" sz="2000" b="1" i="1" dirty="0" err="1" smtClean="0"/>
              <a:t>Phần</a:t>
            </a:r>
            <a:r>
              <a:rPr lang="en-US" sz="2000" b="1" i="1" dirty="0" smtClean="0"/>
              <a:t> </a:t>
            </a:r>
            <a:r>
              <a:rPr lang="en-US" sz="2000" b="1" i="1" dirty="0" err="1" smtClean="0"/>
              <a:t>mềm</a:t>
            </a:r>
            <a:r>
              <a:rPr lang="en-US" sz="2000" b="1" i="1" dirty="0" smtClean="0"/>
              <a:t> </a:t>
            </a:r>
            <a:r>
              <a:rPr lang="en-US" sz="2000" b="1" i="1" dirty="0" err="1" smtClean="0"/>
              <a:t>chạy</a:t>
            </a:r>
            <a:r>
              <a:rPr lang="en-US" sz="2000" b="1" i="1" dirty="0" smtClean="0"/>
              <a:t> </a:t>
            </a:r>
            <a:r>
              <a:rPr lang="en-US" sz="2000" b="1" i="1" dirty="0" err="1" smtClean="0"/>
              <a:t>tốt</a:t>
            </a:r>
            <a:endParaRPr lang="en-US" sz="2000" b="1" i="1" dirty="0" smtClean="0"/>
          </a:p>
          <a:p>
            <a:pPr marL="0" indent="0">
              <a:buNone/>
            </a:pPr>
            <a:r>
              <a:rPr lang="en-US" sz="2000" dirty="0" err="1" smtClean="0"/>
              <a:t>Đề</a:t>
            </a:r>
            <a:r>
              <a:rPr lang="en-US" sz="2000" dirty="0" smtClean="0"/>
              <a:t> </a:t>
            </a:r>
            <a:r>
              <a:rPr lang="en-US" sz="2000" dirty="0" err="1" smtClean="0"/>
              <a:t>cao</a:t>
            </a:r>
            <a:r>
              <a:rPr lang="en-US" sz="2000" dirty="0" smtClean="0"/>
              <a:t> </a:t>
            </a:r>
            <a:r>
              <a:rPr lang="en-US" sz="2000" dirty="0" err="1" smtClean="0"/>
              <a:t>tính</a:t>
            </a:r>
            <a:r>
              <a:rPr lang="en-US" sz="2000" dirty="0" smtClean="0"/>
              <a:t> </a:t>
            </a:r>
            <a:r>
              <a:rPr lang="en-US" sz="2000" dirty="0" err="1" smtClean="0"/>
              <a:t>thực</a:t>
            </a:r>
            <a:r>
              <a:rPr lang="en-US" sz="2000" dirty="0" smtClean="0"/>
              <a:t> </a:t>
            </a:r>
            <a:r>
              <a:rPr lang="en-US" sz="2000" dirty="0" err="1" smtClean="0"/>
              <a:t>tế</a:t>
            </a:r>
            <a:r>
              <a:rPr lang="en-US" sz="2000" dirty="0" smtClean="0"/>
              <a:t>, </a:t>
            </a:r>
            <a:r>
              <a:rPr lang="en-US" sz="2000" dirty="0" err="1" smtClean="0"/>
              <a:t>đáp</a:t>
            </a:r>
            <a:r>
              <a:rPr lang="en-US" sz="2000" dirty="0" smtClean="0"/>
              <a:t> </a:t>
            </a:r>
            <a:r>
              <a:rPr lang="en-US" sz="2000" dirty="0" err="1" smtClean="0"/>
              <a:t>ứng</a:t>
            </a:r>
            <a:r>
              <a:rPr lang="en-US" sz="2000" dirty="0" smtClean="0"/>
              <a:t> </a:t>
            </a:r>
            <a:r>
              <a:rPr lang="en-US" sz="2000" dirty="0" err="1" smtClean="0"/>
              <a:t>được</a:t>
            </a:r>
            <a:r>
              <a:rPr lang="en-US" sz="2000" dirty="0" smtClean="0"/>
              <a:t> </a:t>
            </a:r>
            <a:r>
              <a:rPr lang="en-US" sz="2000" dirty="0" err="1" smtClean="0"/>
              <a:t>nhu</a:t>
            </a:r>
            <a:r>
              <a:rPr lang="en-US" sz="2000" dirty="0" smtClean="0"/>
              <a:t> </a:t>
            </a:r>
            <a:r>
              <a:rPr lang="en-US" sz="2000" dirty="0" err="1" smtClean="0"/>
              <a:t>cầu</a:t>
            </a:r>
            <a:r>
              <a:rPr lang="en-US" sz="2000" dirty="0" smtClean="0"/>
              <a:t> </a:t>
            </a:r>
            <a:r>
              <a:rPr lang="en-US" sz="2000" dirty="0" err="1" smtClean="0"/>
              <a:t>của</a:t>
            </a:r>
            <a:r>
              <a:rPr lang="en-US" sz="2000" dirty="0" smtClean="0"/>
              <a:t> </a:t>
            </a:r>
            <a:r>
              <a:rPr lang="en-US" sz="2000" dirty="0" err="1" smtClean="0"/>
              <a:t>khách</a:t>
            </a:r>
            <a:r>
              <a:rPr lang="en-US" sz="2000" dirty="0" smtClean="0"/>
              <a:t> </a:t>
            </a:r>
            <a:r>
              <a:rPr lang="en-US" sz="2000" dirty="0" err="1" smtClean="0"/>
              <a:t>hàng</a:t>
            </a:r>
            <a:r>
              <a:rPr lang="en-US" sz="2000" dirty="0" smtClean="0"/>
              <a:t> </a:t>
            </a:r>
            <a:r>
              <a:rPr lang="en-US" sz="2000" dirty="0" err="1" smtClean="0"/>
              <a:t>hơn</a:t>
            </a:r>
            <a:r>
              <a:rPr lang="en-US" sz="2000" dirty="0" smtClean="0"/>
              <a:t> </a:t>
            </a:r>
            <a:r>
              <a:rPr lang="en-US" sz="2000" dirty="0" err="1" smtClean="0"/>
              <a:t>là</a:t>
            </a:r>
            <a:r>
              <a:rPr lang="en-US" sz="2000" dirty="0" smtClean="0"/>
              <a:t> </a:t>
            </a:r>
            <a:r>
              <a:rPr lang="en-US" sz="2000" dirty="0" err="1" smtClean="0"/>
              <a:t>tài</a:t>
            </a:r>
            <a:r>
              <a:rPr lang="en-US" sz="2000" dirty="0" smtClean="0"/>
              <a:t> </a:t>
            </a:r>
            <a:r>
              <a:rPr lang="en-US" sz="2000" dirty="0" err="1" smtClean="0"/>
              <a:t>liệu</a:t>
            </a:r>
            <a:r>
              <a:rPr lang="en-US" sz="2000" dirty="0" smtClean="0"/>
              <a:t> </a:t>
            </a:r>
            <a:r>
              <a:rPr lang="en-US" sz="2000" dirty="0" err="1" smtClean="0"/>
              <a:t>đầy</a:t>
            </a:r>
            <a:r>
              <a:rPr lang="en-US" sz="2000" dirty="0" smtClean="0"/>
              <a:t> </a:t>
            </a:r>
            <a:r>
              <a:rPr lang="en-US" sz="2000" dirty="0" err="1" smtClean="0"/>
              <a:t>đủ</a:t>
            </a:r>
            <a:r>
              <a:rPr lang="en-US" sz="2000" dirty="0" smtClean="0"/>
              <a:t> </a:t>
            </a:r>
            <a:r>
              <a:rPr lang="en-US" sz="2000" dirty="0" err="1" smtClean="0"/>
              <a:t>nhưng</a:t>
            </a:r>
            <a:r>
              <a:rPr lang="en-US" sz="2000" dirty="0" smtClean="0"/>
              <a:t> </a:t>
            </a:r>
            <a:r>
              <a:rPr lang="en-US" sz="2000" dirty="0" err="1" smtClean="0"/>
              <a:t>sản</a:t>
            </a:r>
            <a:r>
              <a:rPr lang="en-US" sz="2000" dirty="0" smtClean="0"/>
              <a:t> </a:t>
            </a:r>
            <a:r>
              <a:rPr lang="en-US" sz="2000" dirty="0" err="1" smtClean="0"/>
              <a:t>phẩm</a:t>
            </a:r>
            <a:r>
              <a:rPr lang="en-US" sz="2000" dirty="0" smtClean="0"/>
              <a:t> </a:t>
            </a:r>
            <a:r>
              <a:rPr lang="en-US" sz="2000" dirty="0" err="1" smtClean="0"/>
              <a:t>không</a:t>
            </a:r>
            <a:r>
              <a:rPr lang="en-US" sz="2000" dirty="0" smtClean="0"/>
              <a:t> </a:t>
            </a:r>
            <a:r>
              <a:rPr lang="en-US" sz="2000" dirty="0" err="1" smtClean="0"/>
              <a:t>chạy</a:t>
            </a:r>
            <a:r>
              <a:rPr lang="en-US" sz="2000" dirty="0" smtClean="0"/>
              <a:t> </a:t>
            </a:r>
            <a:r>
              <a:rPr lang="en-US" sz="2000" dirty="0" err="1" smtClean="0"/>
              <a:t>được</a:t>
            </a:r>
            <a:r>
              <a:rPr lang="en-US" sz="2000" dirty="0" smtClean="0"/>
              <a:t>.</a:t>
            </a:r>
          </a:p>
          <a:p>
            <a:pPr marL="0" indent="0">
              <a:buNone/>
            </a:pPr>
            <a:endParaRPr lang="en-US" sz="2000" dirty="0" smtClean="0"/>
          </a:p>
          <a:p>
            <a:pPr marL="0" indent="0">
              <a:buNone/>
            </a:pPr>
            <a:r>
              <a:rPr lang="en-US" sz="2000" dirty="0" err="1"/>
              <a:t>Vd</a:t>
            </a:r>
            <a:r>
              <a:rPr lang="en-US" sz="2000" dirty="0"/>
              <a:t>: CMMI </a:t>
            </a:r>
            <a:r>
              <a:rPr lang="en-US" sz="2000" dirty="0" err="1"/>
              <a:t>Cấp</a:t>
            </a:r>
            <a:r>
              <a:rPr lang="en-US" sz="2000" dirty="0"/>
              <a:t> </a:t>
            </a:r>
            <a:r>
              <a:rPr lang="en-US" sz="2000" dirty="0" err="1"/>
              <a:t>độ</a:t>
            </a:r>
            <a:r>
              <a:rPr lang="en-US" sz="2000" dirty="0"/>
              <a:t> 5</a:t>
            </a:r>
          </a:p>
          <a:p>
            <a:pPr marL="0" indent="0">
              <a:buNone/>
            </a:pPr>
            <a:r>
              <a:rPr lang="en-US" sz="2000" dirty="0"/>
              <a:t>M</a:t>
            </a:r>
            <a:r>
              <a:rPr lang="vi-VN" sz="2000" dirty="0"/>
              <a:t>ột công ty CMMI Cấp độ 5 cho thấy việc ngay lập tức chạy </a:t>
            </a:r>
            <a:r>
              <a:rPr lang="vi-VN" sz="2000" u="sng" dirty="0"/>
              <a:t>các kiểm thử chấp nhận với mỗi tính năng</a:t>
            </a:r>
            <a:r>
              <a:rPr lang="vi-VN" sz="2000" dirty="0"/>
              <a:t>, và </a:t>
            </a:r>
            <a:r>
              <a:rPr lang="vi-VN" sz="2000" u="sng" dirty="0"/>
              <a:t>sửa bất cứ một lỗi nào có độ ưu tiên cao nhất </a:t>
            </a:r>
            <a:r>
              <a:rPr lang="vi-VN" sz="2000" dirty="0"/>
              <a:t>sẽ tăng gấp đôi tốc độ sản xuất và giảm các sai sót đến 40%. Điều này có được từ một công ty có tỷ lệ sai sót thấp nhất thế giới.</a:t>
            </a:r>
            <a:endParaRPr lang="en-US" sz="2000" dirty="0"/>
          </a:p>
          <a:p>
            <a:pPr marL="0" indent="0">
              <a:buNone/>
            </a:pPr>
            <a:endParaRPr lang="en-US" sz="2000" dirty="0" smtClean="0"/>
          </a:p>
          <a:p>
            <a:pPr marL="0" indent="0">
              <a:buNone/>
            </a:pPr>
            <a:endParaRPr lang="en-US" sz="2000" dirty="0"/>
          </a:p>
        </p:txBody>
      </p:sp>
    </p:spTree>
    <p:extLst>
      <p:ext uri="{BB962C8B-B14F-4D97-AF65-F5344CB8AC3E}">
        <p14:creationId xmlns:p14="http://schemas.microsoft.com/office/powerpoint/2010/main" val="810040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Agile Manifesto</a:t>
            </a:r>
          </a:p>
        </p:txBody>
      </p:sp>
      <p:sp>
        <p:nvSpPr>
          <p:cNvPr id="4" name="Content Placeholder 2"/>
          <p:cNvSpPr txBox="1">
            <a:spLocks/>
          </p:cNvSpPr>
          <p:nvPr/>
        </p:nvSpPr>
        <p:spPr>
          <a:xfrm>
            <a:off x="609600" y="1613042"/>
            <a:ext cx="8770706" cy="1463212"/>
          </a:xfrm>
          <a:prstGeom prst="rect">
            <a:avLst/>
          </a:prstGeom>
        </p:spPr>
        <p:txBody>
          <a:bodyPr vert="horz" lIns="91440" tIns="45720" rIns="91440" bIns="45720" rtlCol="0">
            <a:normAutofit/>
          </a:bodyPr>
          <a:lstStyle>
            <a:lvl1pPr marL="457189" indent="-457189" algn="l" defTabSz="1219170" rtl="0" eaLnBrk="1" latinLnBrk="0" hangingPunct="1">
              <a:spcBef>
                <a:spcPct val="20000"/>
              </a:spcBef>
              <a:buClr>
                <a:srgbClr val="007E7B"/>
              </a:buClr>
              <a:buFont typeface="Wingdings" pitchFamily="2" charset="2"/>
              <a:buChar char="§"/>
              <a:defRPr sz="3333" kern="1200">
                <a:solidFill>
                  <a:srgbClr val="4F5153"/>
                </a:solidFill>
                <a:latin typeface="+mn-lt"/>
                <a:ea typeface="+mn-ea"/>
                <a:cs typeface="+mn-cs"/>
              </a:defRPr>
            </a:lvl1pPr>
            <a:lvl2pPr marL="990575" indent="-380990" algn="l" defTabSz="1219170" rtl="0" eaLnBrk="1" latinLnBrk="0" hangingPunct="1">
              <a:spcBef>
                <a:spcPct val="20000"/>
              </a:spcBef>
              <a:buClr>
                <a:srgbClr val="007E7B"/>
              </a:buClr>
              <a:buFont typeface="Wingdings" pitchFamily="2" charset="2"/>
              <a:buChar char="§"/>
              <a:defRPr sz="3200" kern="1200">
                <a:solidFill>
                  <a:schemeClr val="accent1"/>
                </a:solidFill>
                <a:latin typeface="+mn-lt"/>
                <a:ea typeface="+mn-ea"/>
                <a:cs typeface="+mn-cs"/>
              </a:defRPr>
            </a:lvl2pPr>
            <a:lvl3pPr marL="1523962" indent="-304792" algn="l" defTabSz="1219170" rtl="0" eaLnBrk="1" latinLnBrk="0" hangingPunct="1">
              <a:spcBef>
                <a:spcPct val="20000"/>
              </a:spcBef>
              <a:buClr>
                <a:srgbClr val="007E7B"/>
              </a:buClr>
              <a:buFont typeface="Wingdings" pitchFamily="2" charset="2"/>
              <a:buChar char="§"/>
              <a:defRPr sz="3067" kern="1200">
                <a:solidFill>
                  <a:schemeClr val="accent1"/>
                </a:solidFill>
                <a:latin typeface="+mn-lt"/>
                <a:ea typeface="+mn-ea"/>
                <a:cs typeface="+mn-cs"/>
              </a:defRPr>
            </a:lvl3pPr>
            <a:lvl4pPr marL="2133547" indent="-304792" algn="l" defTabSz="1219170" rtl="0" eaLnBrk="1" latinLnBrk="0" hangingPunct="1">
              <a:spcBef>
                <a:spcPct val="20000"/>
              </a:spcBef>
              <a:buClr>
                <a:srgbClr val="007E7B"/>
              </a:buClr>
              <a:buFont typeface="Wingdings" pitchFamily="2" charset="2"/>
              <a:buChar char="§"/>
              <a:defRPr sz="2933" kern="1200">
                <a:solidFill>
                  <a:schemeClr val="accent1"/>
                </a:solidFill>
                <a:latin typeface="+mn-lt"/>
                <a:ea typeface="+mn-ea"/>
                <a:cs typeface="+mn-cs"/>
              </a:defRPr>
            </a:lvl4pPr>
            <a:lvl5pPr marL="2743131" indent="-304792" algn="l" defTabSz="1219170" rtl="0" eaLnBrk="1" latinLnBrk="0" hangingPunct="1">
              <a:spcBef>
                <a:spcPct val="20000"/>
              </a:spcBef>
              <a:buClr>
                <a:srgbClr val="007E7B"/>
              </a:buClr>
              <a:buFont typeface="Wingdings" pitchFamily="2" charset="2"/>
              <a:buChar char="§"/>
              <a:defRPr sz="2800" kern="1200">
                <a:solidFill>
                  <a:schemeClr val="accent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vi-VN" sz="2000" b="1" i="1" dirty="0" smtClean="0"/>
              <a:t>Cộng tác với khách hàng</a:t>
            </a:r>
            <a:endParaRPr lang="en-US" sz="2000" b="1" i="1" dirty="0" smtClean="0"/>
          </a:p>
          <a:p>
            <a:pPr marL="0" indent="0">
              <a:buFont typeface="Wingdings" pitchFamily="2" charset="2"/>
              <a:buNone/>
            </a:pPr>
            <a:r>
              <a:rPr lang="en-US" sz="2000" dirty="0" err="1" smtClean="0"/>
              <a:t>Khách</a:t>
            </a:r>
            <a:r>
              <a:rPr lang="en-US" sz="2000" dirty="0" smtClean="0"/>
              <a:t> </a:t>
            </a:r>
            <a:r>
              <a:rPr lang="en-US" sz="2000" dirty="0" err="1" smtClean="0"/>
              <a:t>hàng</a:t>
            </a:r>
            <a:r>
              <a:rPr lang="en-US" sz="2000" dirty="0" smtClean="0"/>
              <a:t> </a:t>
            </a:r>
            <a:r>
              <a:rPr lang="en-US" sz="2000" dirty="0" err="1" smtClean="0"/>
              <a:t>cùng</a:t>
            </a:r>
            <a:r>
              <a:rPr lang="en-US" sz="2000" dirty="0" smtClean="0"/>
              <a:t> </a:t>
            </a:r>
            <a:r>
              <a:rPr lang="en-US" sz="2000" dirty="0" err="1" smtClean="0"/>
              <a:t>tham</a:t>
            </a:r>
            <a:r>
              <a:rPr lang="en-US" sz="2000" dirty="0" smtClean="0"/>
              <a:t> </a:t>
            </a:r>
            <a:r>
              <a:rPr lang="en-US" sz="2000" dirty="0" err="1" smtClean="0"/>
              <a:t>gia</a:t>
            </a:r>
            <a:r>
              <a:rPr lang="en-US" sz="2000" dirty="0" smtClean="0"/>
              <a:t> </a:t>
            </a:r>
            <a:r>
              <a:rPr lang="en-US" sz="2000" dirty="0" err="1" smtClean="0"/>
              <a:t>vào</a:t>
            </a:r>
            <a:r>
              <a:rPr lang="en-US" sz="2000" dirty="0" smtClean="0"/>
              <a:t> </a:t>
            </a:r>
            <a:r>
              <a:rPr lang="en-US" sz="2000" dirty="0" err="1" smtClean="0"/>
              <a:t>dự</a:t>
            </a:r>
            <a:r>
              <a:rPr lang="en-US" sz="2000" dirty="0" smtClean="0"/>
              <a:t> </a:t>
            </a:r>
            <a:r>
              <a:rPr lang="en-US" sz="2000" dirty="0" err="1" smtClean="0"/>
              <a:t>án</a:t>
            </a:r>
            <a:r>
              <a:rPr lang="en-US" sz="2000" dirty="0" smtClean="0"/>
              <a:t> </a:t>
            </a:r>
            <a:r>
              <a:rPr lang="en-US" sz="2000" dirty="0" err="1" smtClean="0"/>
              <a:t>để</a:t>
            </a:r>
            <a:r>
              <a:rPr lang="en-US" sz="2000" dirty="0" smtClean="0"/>
              <a:t> </a:t>
            </a:r>
            <a:r>
              <a:rPr lang="en-US" sz="2000" dirty="0" err="1" smtClean="0"/>
              <a:t>đảm</a:t>
            </a:r>
            <a:r>
              <a:rPr lang="en-US" sz="2000" dirty="0" smtClean="0"/>
              <a:t> </a:t>
            </a:r>
            <a:r>
              <a:rPr lang="en-US" sz="2000" dirty="0" err="1" smtClean="0"/>
              <a:t>bảo</a:t>
            </a:r>
            <a:r>
              <a:rPr lang="en-US" sz="2000" dirty="0" smtClean="0"/>
              <a:t> </a:t>
            </a:r>
            <a:r>
              <a:rPr lang="en-US" sz="2000" dirty="0" err="1" smtClean="0"/>
              <a:t>những</a:t>
            </a:r>
            <a:r>
              <a:rPr lang="en-US" sz="2000" dirty="0" smtClean="0"/>
              <a:t> </a:t>
            </a:r>
            <a:r>
              <a:rPr lang="en-US" sz="2000" dirty="0" err="1" smtClean="0"/>
              <a:t>yêu</a:t>
            </a:r>
            <a:r>
              <a:rPr lang="en-US" sz="2000" dirty="0" smtClean="0"/>
              <a:t> </a:t>
            </a:r>
            <a:r>
              <a:rPr lang="en-US" sz="2000" dirty="0" err="1" smtClean="0"/>
              <a:t>cầu</a:t>
            </a:r>
            <a:r>
              <a:rPr lang="en-US" sz="2000" dirty="0" smtClean="0"/>
              <a:t> </a:t>
            </a:r>
            <a:r>
              <a:rPr lang="en-US" sz="2000" dirty="0" err="1" smtClean="0"/>
              <a:t>của</a:t>
            </a:r>
            <a:r>
              <a:rPr lang="en-US" sz="2000" dirty="0" smtClean="0"/>
              <a:t> </a:t>
            </a:r>
            <a:r>
              <a:rPr lang="en-US" sz="2000" dirty="0" err="1" smtClean="0"/>
              <a:t>mình</a:t>
            </a:r>
            <a:r>
              <a:rPr lang="en-US" sz="2000" dirty="0" smtClean="0"/>
              <a:t> </a:t>
            </a:r>
            <a:r>
              <a:rPr lang="en-US" sz="2000" dirty="0" err="1" smtClean="0"/>
              <a:t>được</a:t>
            </a:r>
            <a:r>
              <a:rPr lang="en-US" sz="2000" dirty="0" smtClean="0"/>
              <a:t> </a:t>
            </a:r>
            <a:r>
              <a:rPr lang="en-US" sz="2000" dirty="0" err="1" smtClean="0"/>
              <a:t>thực</a:t>
            </a:r>
            <a:r>
              <a:rPr lang="en-US" sz="2000" dirty="0" smtClean="0"/>
              <a:t> </a:t>
            </a:r>
            <a:r>
              <a:rPr lang="en-US" sz="2000" dirty="0" err="1" smtClean="0"/>
              <a:t>hiện</a:t>
            </a:r>
            <a:r>
              <a:rPr lang="en-US" sz="2000" dirty="0" smtClean="0"/>
              <a:t> </a:t>
            </a:r>
            <a:r>
              <a:rPr lang="en-US" sz="2000" dirty="0" err="1" smtClean="0"/>
              <a:t>đúng</a:t>
            </a:r>
            <a:r>
              <a:rPr lang="en-US" sz="2000" dirty="0" smtClean="0"/>
              <a:t> </a:t>
            </a:r>
            <a:r>
              <a:rPr lang="en-US" sz="2000" dirty="0" err="1" smtClean="0"/>
              <a:t>cũng</a:t>
            </a:r>
            <a:r>
              <a:rPr lang="en-US" sz="2000" dirty="0" smtClean="0"/>
              <a:t> </a:t>
            </a:r>
            <a:r>
              <a:rPr lang="en-US" sz="2000" dirty="0" err="1" smtClean="0"/>
              <a:t>như</a:t>
            </a:r>
            <a:r>
              <a:rPr lang="en-US" sz="2000" dirty="0" smtClean="0"/>
              <a:t> </a:t>
            </a:r>
            <a:r>
              <a:rPr lang="en-US" sz="2000" dirty="0" err="1" smtClean="0"/>
              <a:t>cập</a:t>
            </a:r>
            <a:r>
              <a:rPr lang="en-US" sz="2000" dirty="0" smtClean="0"/>
              <a:t> </a:t>
            </a:r>
            <a:r>
              <a:rPr lang="en-US" sz="2000" dirty="0" err="1" smtClean="0"/>
              <a:t>nhật</a:t>
            </a:r>
            <a:r>
              <a:rPr lang="en-US" sz="2000" dirty="0" smtClean="0"/>
              <a:t> </a:t>
            </a:r>
            <a:r>
              <a:rPr lang="en-US" sz="2000" dirty="0" err="1" smtClean="0"/>
              <a:t>sớm</a:t>
            </a:r>
            <a:r>
              <a:rPr lang="en-US" sz="2000" dirty="0" smtClean="0"/>
              <a:t> </a:t>
            </a:r>
            <a:r>
              <a:rPr lang="en-US" sz="2000" dirty="0" err="1" smtClean="0"/>
              <a:t>nhất</a:t>
            </a:r>
            <a:r>
              <a:rPr lang="en-US" sz="2000" dirty="0" smtClean="0"/>
              <a:t> </a:t>
            </a:r>
            <a:r>
              <a:rPr lang="en-US" sz="2000" dirty="0" err="1" smtClean="0"/>
              <a:t>những</a:t>
            </a:r>
            <a:r>
              <a:rPr lang="en-US" sz="2000" dirty="0" smtClean="0"/>
              <a:t> </a:t>
            </a:r>
            <a:r>
              <a:rPr lang="en-US" sz="2000" dirty="0" err="1" smtClean="0"/>
              <a:t>thay</a:t>
            </a:r>
            <a:r>
              <a:rPr lang="en-US" sz="2000" dirty="0" smtClean="0"/>
              <a:t> </a:t>
            </a:r>
            <a:r>
              <a:rPr lang="en-US" sz="2000" dirty="0" err="1" smtClean="0"/>
              <a:t>đổi</a:t>
            </a:r>
            <a:r>
              <a:rPr lang="en-US" sz="2000" dirty="0" smtClean="0"/>
              <a:t> </a:t>
            </a:r>
            <a:r>
              <a:rPr lang="en-US" sz="2000" dirty="0" err="1" smtClean="0"/>
              <a:t>tới</a:t>
            </a:r>
            <a:r>
              <a:rPr lang="en-US" sz="2000" dirty="0" smtClean="0"/>
              <a:t> team.</a:t>
            </a:r>
          </a:p>
          <a:p>
            <a:pPr marL="0" indent="0">
              <a:buFont typeface="Wingdings" pitchFamily="2" charset="2"/>
              <a:buNone/>
            </a:pPr>
            <a:r>
              <a:rPr lang="en-US" sz="2000" dirty="0" smtClean="0"/>
              <a:t>-&gt; </a:t>
            </a:r>
            <a:r>
              <a:rPr lang="en-US" sz="2000" dirty="0" err="1" smtClean="0"/>
              <a:t>Sản</a:t>
            </a:r>
            <a:r>
              <a:rPr lang="en-US" sz="2000" dirty="0" smtClean="0"/>
              <a:t> </a:t>
            </a:r>
            <a:r>
              <a:rPr lang="en-US" sz="2000" dirty="0" err="1" smtClean="0"/>
              <a:t>phẩm</a:t>
            </a:r>
            <a:r>
              <a:rPr lang="en-US" sz="2000" dirty="0" smtClean="0"/>
              <a:t> </a:t>
            </a:r>
            <a:r>
              <a:rPr lang="en-US" sz="2000" dirty="0" err="1" smtClean="0"/>
              <a:t>gần</a:t>
            </a:r>
            <a:r>
              <a:rPr lang="en-US" sz="2000" dirty="0" smtClean="0"/>
              <a:t> </a:t>
            </a:r>
            <a:r>
              <a:rPr lang="en-US" sz="2000" dirty="0" err="1" smtClean="0"/>
              <a:t>nhất</a:t>
            </a:r>
            <a:r>
              <a:rPr lang="en-US" sz="2000" dirty="0" smtClean="0"/>
              <a:t> </a:t>
            </a:r>
            <a:r>
              <a:rPr lang="en-US" sz="2000" dirty="0" err="1" smtClean="0"/>
              <a:t>với</a:t>
            </a:r>
            <a:r>
              <a:rPr lang="en-US" sz="2000" dirty="0" smtClean="0"/>
              <a:t> </a:t>
            </a:r>
            <a:r>
              <a:rPr lang="en-US" sz="2000" dirty="0" err="1" smtClean="0"/>
              <a:t>thực</a:t>
            </a:r>
            <a:r>
              <a:rPr lang="en-US" sz="2000" dirty="0" smtClean="0"/>
              <a:t> </a:t>
            </a:r>
            <a:r>
              <a:rPr lang="en-US" sz="2000" dirty="0" err="1" smtClean="0"/>
              <a:t>tế</a:t>
            </a:r>
            <a:endParaRPr lang="en-US" sz="2000" dirty="0"/>
          </a:p>
        </p:txBody>
      </p:sp>
      <p:sp>
        <p:nvSpPr>
          <p:cNvPr id="6" name="Content Placeholder 2"/>
          <p:cNvSpPr>
            <a:spLocks noGrp="1"/>
          </p:cNvSpPr>
          <p:nvPr>
            <p:ph idx="1"/>
          </p:nvPr>
        </p:nvSpPr>
        <p:spPr>
          <a:xfrm>
            <a:off x="609600" y="3398179"/>
            <a:ext cx="10972800" cy="1759447"/>
          </a:xfrm>
        </p:spPr>
        <p:txBody>
          <a:bodyPr>
            <a:normAutofit/>
          </a:bodyPr>
          <a:lstStyle/>
          <a:p>
            <a:r>
              <a:rPr lang="vi-VN" sz="2000" b="1" i="1" dirty="0" smtClean="0"/>
              <a:t>Phản </a:t>
            </a:r>
            <a:r>
              <a:rPr lang="vi-VN" sz="2000" b="1" i="1" dirty="0"/>
              <a:t>hồi với các thay </a:t>
            </a:r>
            <a:r>
              <a:rPr lang="vi-VN" sz="2000" b="1" i="1" dirty="0" smtClean="0"/>
              <a:t>đổi</a:t>
            </a:r>
            <a:endParaRPr lang="en-US" sz="2000" b="1" i="1" dirty="0" smtClean="0"/>
          </a:p>
          <a:p>
            <a:pPr marL="0" indent="0">
              <a:buNone/>
            </a:pPr>
            <a:r>
              <a:rPr lang="en-US" sz="2000" dirty="0" err="1" smtClean="0"/>
              <a:t>Yêu</a:t>
            </a:r>
            <a:r>
              <a:rPr lang="en-US" sz="2000" dirty="0" smtClean="0"/>
              <a:t> </a:t>
            </a:r>
            <a:r>
              <a:rPr lang="en-US" sz="2000" dirty="0" err="1" smtClean="0"/>
              <a:t>cầu</a:t>
            </a:r>
            <a:r>
              <a:rPr lang="en-US" sz="2000" dirty="0" smtClean="0"/>
              <a:t> </a:t>
            </a:r>
            <a:r>
              <a:rPr lang="en-US" sz="2000" dirty="0" err="1" smtClean="0"/>
              <a:t>thường</a:t>
            </a:r>
            <a:r>
              <a:rPr lang="en-US" sz="2000" dirty="0" smtClean="0"/>
              <a:t> </a:t>
            </a:r>
            <a:r>
              <a:rPr lang="en-US" sz="2000" dirty="0" err="1" smtClean="0"/>
              <a:t>thay</a:t>
            </a:r>
            <a:r>
              <a:rPr lang="en-US" sz="2000" dirty="0" smtClean="0"/>
              <a:t> </a:t>
            </a:r>
            <a:r>
              <a:rPr lang="en-US" sz="2000" dirty="0" err="1" smtClean="0"/>
              <a:t>đổi</a:t>
            </a:r>
            <a:r>
              <a:rPr lang="en-US" sz="2000" dirty="0" smtClean="0"/>
              <a:t> </a:t>
            </a:r>
            <a:r>
              <a:rPr lang="en-US" sz="2000" dirty="0" err="1" smtClean="0"/>
              <a:t>nên</a:t>
            </a:r>
            <a:r>
              <a:rPr lang="en-US" sz="2000" dirty="0" smtClean="0"/>
              <a:t> </a:t>
            </a:r>
            <a:r>
              <a:rPr lang="en-US" sz="2000" dirty="0" err="1" smtClean="0"/>
              <a:t>cần</a:t>
            </a:r>
            <a:r>
              <a:rPr lang="en-US" sz="2000" dirty="0" smtClean="0"/>
              <a:t> ở </a:t>
            </a:r>
            <a:r>
              <a:rPr lang="en-US" sz="2000" dirty="0" err="1" smtClean="0"/>
              <a:t>trạng</a:t>
            </a:r>
            <a:r>
              <a:rPr lang="en-US" sz="2000" dirty="0" smtClean="0"/>
              <a:t> </a:t>
            </a:r>
            <a:r>
              <a:rPr lang="en-US" sz="2000" dirty="0" err="1" smtClean="0"/>
              <a:t>thái</a:t>
            </a:r>
            <a:r>
              <a:rPr lang="en-US" sz="2000" dirty="0" smtClean="0"/>
              <a:t> </a:t>
            </a:r>
            <a:r>
              <a:rPr lang="en-US" sz="2000" dirty="0" err="1" smtClean="0"/>
              <a:t>sẵn</a:t>
            </a:r>
            <a:r>
              <a:rPr lang="en-US" sz="2000" dirty="0" smtClean="0"/>
              <a:t> </a:t>
            </a:r>
            <a:r>
              <a:rPr lang="en-US" sz="2000" dirty="0" err="1" smtClean="0"/>
              <a:t>sàng</a:t>
            </a:r>
            <a:r>
              <a:rPr lang="en-US" sz="2000" dirty="0" smtClean="0"/>
              <a:t> </a:t>
            </a:r>
            <a:r>
              <a:rPr lang="en-US" sz="2000" dirty="0" err="1" smtClean="0"/>
              <a:t>để</a:t>
            </a:r>
            <a:r>
              <a:rPr lang="en-US" sz="2000" dirty="0" smtClean="0"/>
              <a:t> </a:t>
            </a:r>
            <a:r>
              <a:rPr lang="en-US" sz="2000" dirty="0" err="1" smtClean="0"/>
              <a:t>đáp</a:t>
            </a:r>
            <a:r>
              <a:rPr lang="en-US" sz="2000" dirty="0" smtClean="0"/>
              <a:t> </a:t>
            </a:r>
            <a:r>
              <a:rPr lang="en-US" sz="2000" dirty="0" err="1" smtClean="0"/>
              <a:t>ứng</a:t>
            </a:r>
            <a:endParaRPr lang="en-US" sz="2000" dirty="0" smtClean="0"/>
          </a:p>
          <a:p>
            <a:pPr marL="0" indent="0">
              <a:buNone/>
            </a:pPr>
            <a:r>
              <a:rPr lang="en-US" sz="2000" dirty="0" err="1" smtClean="0"/>
              <a:t>Luật</a:t>
            </a:r>
            <a:r>
              <a:rPr lang="en-US" sz="2000" dirty="0" smtClean="0"/>
              <a:t> Humphrey</a:t>
            </a:r>
          </a:p>
          <a:p>
            <a:pPr marL="0" indent="0">
              <a:buNone/>
            </a:pPr>
            <a:r>
              <a:rPr lang="en-US" sz="2000" dirty="0" err="1"/>
              <a:t>Làm</a:t>
            </a:r>
            <a:r>
              <a:rPr lang="en-US" sz="2000" dirty="0"/>
              <a:t> </a:t>
            </a:r>
            <a:r>
              <a:rPr lang="en-US" sz="2000" dirty="0" err="1"/>
              <a:t>hài</a:t>
            </a:r>
            <a:r>
              <a:rPr lang="en-US" sz="2000" dirty="0"/>
              <a:t> </a:t>
            </a:r>
            <a:r>
              <a:rPr lang="en-US" sz="2000" dirty="0" err="1"/>
              <a:t>lòng</a:t>
            </a:r>
            <a:r>
              <a:rPr lang="en-US" sz="2000" dirty="0"/>
              <a:t> </a:t>
            </a:r>
            <a:r>
              <a:rPr lang="en-US" sz="2000" dirty="0" err="1"/>
              <a:t>khách</a:t>
            </a:r>
            <a:r>
              <a:rPr lang="en-US" sz="2000" dirty="0"/>
              <a:t> </a:t>
            </a:r>
            <a:r>
              <a:rPr lang="en-US" sz="2000" dirty="0" err="1"/>
              <a:t>hàng</a:t>
            </a:r>
            <a:endParaRPr lang="en-US" sz="2000" dirty="0"/>
          </a:p>
          <a:p>
            <a:pPr marL="0" indent="0">
              <a:buNone/>
            </a:pPr>
            <a:endParaRPr lang="en-US" sz="2000" dirty="0"/>
          </a:p>
        </p:txBody>
      </p:sp>
    </p:spTree>
    <p:extLst>
      <p:ext uri="{BB962C8B-B14F-4D97-AF65-F5344CB8AC3E}">
        <p14:creationId xmlns:p14="http://schemas.microsoft.com/office/powerpoint/2010/main" val="1298404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Kết quả hình ảnh cho cac gia tri cot loi cua scrum"/>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67602" y="1730392"/>
            <a:ext cx="4157611" cy="344225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710414" y="5172646"/>
            <a:ext cx="4871986" cy="555495"/>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 process based on Agile manifesto</a:t>
            </a:r>
            <a:endParaRPr lang="en-US" dirty="0"/>
          </a:p>
        </p:txBody>
      </p:sp>
      <p:sp>
        <p:nvSpPr>
          <p:cNvPr id="8" name="AutoShape 6" descr="Kết quả hình ảnh cho scrum symbol"/>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Title 1"/>
          <p:cNvSpPr>
            <a:spLocks noGrp="1"/>
          </p:cNvSpPr>
          <p:nvPr>
            <p:ph type="title"/>
          </p:nvPr>
        </p:nvSpPr>
        <p:spPr>
          <a:xfrm>
            <a:off x="609600" y="274639"/>
            <a:ext cx="10972800" cy="1143000"/>
          </a:xfrm>
        </p:spPr>
        <p:txBody>
          <a:bodyPr/>
          <a:lstStyle/>
          <a:p>
            <a:r>
              <a:rPr lang="en-US" dirty="0"/>
              <a:t> </a:t>
            </a:r>
            <a:r>
              <a:rPr lang="en-US" dirty="0" smtClean="0"/>
              <a:t>SCRUM </a:t>
            </a:r>
            <a:r>
              <a:rPr lang="en-US" dirty="0" err="1" smtClean="0"/>
              <a:t>và</a:t>
            </a:r>
            <a:r>
              <a:rPr lang="en-US" dirty="0" smtClean="0"/>
              <a:t> 3 </a:t>
            </a:r>
            <a:r>
              <a:rPr lang="en-US" dirty="0" err="1" smtClean="0"/>
              <a:t>giá</a:t>
            </a:r>
            <a:r>
              <a:rPr lang="en-US" dirty="0" smtClean="0"/>
              <a:t> </a:t>
            </a:r>
            <a:r>
              <a:rPr lang="en-US" dirty="0" err="1" smtClean="0"/>
              <a:t>trị</a:t>
            </a:r>
            <a:r>
              <a:rPr lang="en-US" dirty="0" smtClean="0"/>
              <a:t> </a:t>
            </a:r>
            <a:r>
              <a:rPr lang="en-US" dirty="0" err="1" smtClean="0"/>
              <a:t>cốt</a:t>
            </a:r>
            <a:r>
              <a:rPr lang="en-US" dirty="0" smtClean="0"/>
              <a:t> </a:t>
            </a:r>
            <a:r>
              <a:rPr lang="en-US" dirty="0" err="1" smtClean="0"/>
              <a:t>lõi</a:t>
            </a:r>
            <a:endParaRPr lang="en-US" dirty="0"/>
          </a:p>
        </p:txBody>
      </p:sp>
      <p:sp>
        <p:nvSpPr>
          <p:cNvPr id="3" name="TextBox 2"/>
          <p:cNvSpPr txBox="1"/>
          <p:nvPr/>
        </p:nvSpPr>
        <p:spPr>
          <a:xfrm>
            <a:off x="904125" y="2517168"/>
            <a:ext cx="4665060" cy="1938992"/>
          </a:xfrm>
          <a:prstGeom prst="rect">
            <a:avLst/>
          </a:prstGeom>
          <a:noFill/>
        </p:spPr>
        <p:txBody>
          <a:bodyPr wrap="none" rtlCol="0">
            <a:spAutoFit/>
          </a:bodyPr>
          <a:lstStyle/>
          <a:p>
            <a:pPr marL="285750" indent="-285750">
              <a:buFont typeface="Arial" panose="020B0604020202020204" pitchFamily="34" charset="0"/>
              <a:buChar char="•"/>
            </a:pPr>
            <a:r>
              <a:rPr lang="en-US" sz="2400" dirty="0" err="1" smtClean="0"/>
              <a:t>Thanh</a:t>
            </a:r>
            <a:r>
              <a:rPr lang="en-US" sz="2400" dirty="0" smtClean="0"/>
              <a:t> </a:t>
            </a:r>
            <a:r>
              <a:rPr lang="en-US" sz="2400" dirty="0" err="1" smtClean="0"/>
              <a:t>tra</a:t>
            </a:r>
            <a:r>
              <a:rPr lang="en-US" sz="2400" dirty="0" smtClean="0"/>
              <a:t> </a:t>
            </a:r>
            <a:r>
              <a:rPr lang="en-US" sz="2400" dirty="0" err="1" smtClean="0"/>
              <a:t>để</a:t>
            </a:r>
            <a:r>
              <a:rPr lang="en-US" sz="2400" dirty="0" smtClean="0"/>
              <a:t> </a:t>
            </a:r>
            <a:r>
              <a:rPr lang="en-US" sz="2400" dirty="0" err="1" smtClean="0"/>
              <a:t>duy</a:t>
            </a:r>
            <a:r>
              <a:rPr lang="en-US" sz="2400" dirty="0" smtClean="0"/>
              <a:t> </a:t>
            </a:r>
            <a:r>
              <a:rPr lang="en-US" sz="2400" dirty="0" err="1" smtClean="0"/>
              <a:t>trì</a:t>
            </a:r>
            <a:r>
              <a:rPr lang="en-US" sz="2400" dirty="0" smtClean="0"/>
              <a:t> minh </a:t>
            </a:r>
            <a:r>
              <a:rPr lang="en-US" sz="2400" dirty="0" err="1" smtClean="0"/>
              <a:t>bạch</a:t>
            </a:r>
            <a:endParaRPr lang="en-US" sz="2400" dirty="0" smtClean="0"/>
          </a:p>
          <a:p>
            <a:endParaRPr lang="en-US" sz="2400" dirty="0" smtClean="0"/>
          </a:p>
          <a:p>
            <a:pPr marL="285750" indent="-285750">
              <a:buFont typeface="Arial" panose="020B0604020202020204" pitchFamily="34" charset="0"/>
              <a:buChar char="•"/>
            </a:pPr>
            <a:r>
              <a:rPr lang="en-US" sz="2400" dirty="0" smtClean="0"/>
              <a:t>Minh </a:t>
            </a:r>
            <a:r>
              <a:rPr lang="en-US" sz="2400" dirty="0" err="1" smtClean="0"/>
              <a:t>bạch</a:t>
            </a:r>
            <a:r>
              <a:rPr lang="en-US" sz="2400" dirty="0" smtClean="0"/>
              <a:t> </a:t>
            </a:r>
            <a:r>
              <a:rPr lang="en-US" sz="2400" dirty="0" err="1" smtClean="0"/>
              <a:t>để</a:t>
            </a:r>
            <a:r>
              <a:rPr lang="en-US" sz="2400" dirty="0" smtClean="0"/>
              <a:t> </a:t>
            </a:r>
            <a:r>
              <a:rPr lang="en-US" sz="2400" dirty="0" err="1" smtClean="0"/>
              <a:t>thích</a:t>
            </a:r>
            <a:r>
              <a:rPr lang="en-US" sz="2400" dirty="0" smtClean="0"/>
              <a:t> </a:t>
            </a:r>
            <a:r>
              <a:rPr lang="en-US" sz="2400" dirty="0" err="1" smtClean="0"/>
              <a:t>nghi</a:t>
            </a:r>
            <a:endParaRPr lang="en-US" sz="2400" dirty="0" smtClean="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err="1" smtClean="0"/>
              <a:t>Thích</a:t>
            </a:r>
            <a:r>
              <a:rPr lang="en-US" sz="2400" dirty="0" smtClean="0"/>
              <a:t> </a:t>
            </a:r>
            <a:r>
              <a:rPr lang="en-US" sz="2400" dirty="0" err="1" smtClean="0"/>
              <a:t>nghi</a:t>
            </a:r>
            <a:r>
              <a:rPr lang="en-US" sz="2400" dirty="0" smtClean="0"/>
              <a:t> </a:t>
            </a:r>
            <a:r>
              <a:rPr lang="en-US" sz="2400" dirty="0" err="1" smtClean="0"/>
              <a:t>tạo</a:t>
            </a:r>
            <a:r>
              <a:rPr lang="en-US" sz="2400" dirty="0" smtClean="0"/>
              <a:t> </a:t>
            </a:r>
            <a:r>
              <a:rPr lang="en-US" sz="2400" dirty="0" err="1" smtClean="0"/>
              <a:t>ra</a:t>
            </a:r>
            <a:r>
              <a:rPr lang="en-US" sz="2400" dirty="0" smtClean="0"/>
              <a:t> </a:t>
            </a:r>
            <a:r>
              <a:rPr lang="en-US" sz="2400" dirty="0" err="1" smtClean="0"/>
              <a:t>lợi</a:t>
            </a:r>
            <a:r>
              <a:rPr lang="en-US" sz="2400" dirty="0" smtClean="0"/>
              <a:t> </a:t>
            </a:r>
            <a:r>
              <a:rPr lang="en-US" sz="2400" dirty="0" err="1" smtClean="0"/>
              <a:t>thế</a:t>
            </a:r>
            <a:endParaRPr lang="en-US" sz="2400" dirty="0"/>
          </a:p>
        </p:txBody>
      </p:sp>
    </p:spTree>
    <p:extLst>
      <p:ext uri="{BB962C8B-B14F-4D97-AF65-F5344CB8AC3E}">
        <p14:creationId xmlns:p14="http://schemas.microsoft.com/office/powerpoint/2010/main" val="24668453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Công</a:t>
            </a:r>
            <a:r>
              <a:rPr lang="en-US" dirty="0" smtClean="0"/>
              <a:t> </a:t>
            </a:r>
            <a:r>
              <a:rPr lang="en-US" dirty="0" err="1" smtClean="0"/>
              <a:t>cụ</a:t>
            </a:r>
            <a:r>
              <a:rPr lang="en-US" dirty="0" smtClean="0"/>
              <a:t> </a:t>
            </a:r>
            <a:r>
              <a:rPr lang="en-US" dirty="0" err="1" smtClean="0"/>
              <a:t>trong</a:t>
            </a:r>
            <a:r>
              <a:rPr lang="en-US" dirty="0" smtClean="0"/>
              <a:t> SCRUM</a:t>
            </a:r>
            <a:endParaRPr lang="en-US" dirty="0"/>
          </a:p>
        </p:txBody>
      </p:sp>
      <p:pic>
        <p:nvPicPr>
          <p:cNvPr id="4" name="Picture 4" descr="Kết quả hình ảnh cho cac gia tri cot loi cua scrum"/>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785759" y="2010256"/>
            <a:ext cx="5923265" cy="338367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98643" y="2010256"/>
            <a:ext cx="1098647" cy="1040942"/>
          </a:xfrm>
          <a:prstGeom prst="rect">
            <a:avLst/>
          </a:prstGeom>
          <a:noFill/>
          <a:ln>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023642" y="2010256"/>
            <a:ext cx="1062540" cy="1040942"/>
          </a:xfrm>
          <a:prstGeom prst="rect">
            <a:avLst/>
          </a:prstGeom>
          <a:noFill/>
          <a:ln>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https://www.scrum-institute.org/images_scrum/Sprint_Burndown.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96140" y="2105447"/>
            <a:ext cx="5078953" cy="3000808"/>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8595160" y="2105447"/>
            <a:ext cx="1473514" cy="431409"/>
          </a:xfrm>
          <a:prstGeom prst="rect">
            <a:avLst/>
          </a:prstGeom>
          <a:noFill/>
          <a:ln>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33454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ình ảnh có liên quan"/>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114550" y="1314898"/>
            <a:ext cx="7962900" cy="463225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a:spLocks noGrp="1"/>
          </p:cNvSpPr>
          <p:nvPr>
            <p:ph type="title"/>
          </p:nvPr>
        </p:nvSpPr>
        <p:spPr>
          <a:xfrm>
            <a:off x="609600" y="274639"/>
            <a:ext cx="10972800" cy="1143000"/>
          </a:xfrm>
        </p:spPr>
        <p:txBody>
          <a:bodyPr/>
          <a:lstStyle/>
          <a:p>
            <a:r>
              <a:rPr lang="en-US" dirty="0" smtClean="0"/>
              <a:t>SCRUM </a:t>
            </a:r>
            <a:r>
              <a:rPr lang="en-US" dirty="0" err="1" smtClean="0"/>
              <a:t>và</a:t>
            </a:r>
            <a:r>
              <a:rPr lang="en-US" dirty="0" smtClean="0"/>
              <a:t> 4 </a:t>
            </a:r>
            <a:r>
              <a:rPr lang="en-US" dirty="0" err="1" smtClean="0"/>
              <a:t>bước</a:t>
            </a:r>
            <a:endParaRPr lang="en-US" dirty="0"/>
          </a:p>
        </p:txBody>
      </p:sp>
    </p:spTree>
    <p:extLst>
      <p:ext uri="{BB962C8B-B14F-4D97-AF65-F5344CB8AC3E}">
        <p14:creationId xmlns:p14="http://schemas.microsoft.com/office/powerpoint/2010/main" val="36295848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RTC tool</a:t>
            </a:r>
            <a:endParaRPr lang="en-US" dirty="0"/>
          </a:p>
        </p:txBody>
      </p:sp>
      <p:sp>
        <p:nvSpPr>
          <p:cNvPr id="3" name="Content Placeholder 2"/>
          <p:cNvSpPr>
            <a:spLocks noGrp="1"/>
          </p:cNvSpPr>
          <p:nvPr>
            <p:ph idx="1"/>
          </p:nvPr>
        </p:nvSpPr>
        <p:spPr/>
        <p:txBody>
          <a:bodyPr/>
          <a:lstStyle/>
          <a:p>
            <a:r>
              <a:rPr lang="en-US" dirty="0" smtClean="0"/>
              <a:t>Rational Team Concert</a:t>
            </a:r>
          </a:p>
          <a:p>
            <a:r>
              <a:rPr lang="en-US" dirty="0" smtClean="0"/>
              <a:t>Software </a:t>
            </a:r>
            <a:r>
              <a:rPr lang="en-US" dirty="0"/>
              <a:t>development team collaboration </a:t>
            </a:r>
            <a:r>
              <a:rPr lang="en-US" dirty="0" smtClean="0"/>
              <a:t>tool</a:t>
            </a:r>
          </a:p>
          <a:p>
            <a:r>
              <a:rPr lang="en-US" dirty="0"/>
              <a:t>M</a:t>
            </a:r>
            <a:r>
              <a:rPr lang="en-US" dirty="0" smtClean="0"/>
              <a:t>anage </a:t>
            </a:r>
            <a:r>
              <a:rPr lang="en-US" dirty="0"/>
              <a:t>all aspects of </a:t>
            </a:r>
            <a:r>
              <a:rPr lang="en-US" dirty="0" smtClean="0"/>
              <a:t>work: such </a:t>
            </a:r>
            <a:r>
              <a:rPr lang="en-US" dirty="0"/>
              <a:t>as </a:t>
            </a:r>
          </a:p>
          <a:p>
            <a:pPr marL="0" indent="0">
              <a:buNone/>
            </a:pPr>
            <a:r>
              <a:rPr lang="en-US" dirty="0"/>
              <a:t>	</a:t>
            </a:r>
            <a:r>
              <a:rPr lang="en-US" dirty="0" smtClean="0"/>
              <a:t>+ plans</a:t>
            </a:r>
            <a:r>
              <a:rPr lang="en-US" dirty="0"/>
              <a:t>, tasks, </a:t>
            </a:r>
            <a:r>
              <a:rPr lang="en-US" dirty="0" smtClean="0"/>
              <a:t>revision control</a:t>
            </a:r>
          </a:p>
          <a:p>
            <a:pPr marL="0" indent="0">
              <a:buNone/>
            </a:pPr>
            <a:r>
              <a:rPr lang="en-US" dirty="0"/>
              <a:t>	</a:t>
            </a:r>
            <a:r>
              <a:rPr lang="en-US" dirty="0" smtClean="0"/>
              <a:t>+ build management, reports</a:t>
            </a:r>
            <a:endParaRPr lang="en-US" dirty="0"/>
          </a:p>
        </p:txBody>
      </p:sp>
    </p:spTree>
    <p:extLst>
      <p:ext uri="{BB962C8B-B14F-4D97-AF65-F5344CB8AC3E}">
        <p14:creationId xmlns:p14="http://schemas.microsoft.com/office/powerpoint/2010/main" val="1807280679"/>
      </p:ext>
    </p:extLst>
  </p:cSld>
  <p:clrMapOvr>
    <a:masterClrMapping/>
  </p:clrMapOvr>
</p:sld>
</file>

<file path=ppt/theme/theme1.xml><?xml version="1.0" encoding="utf-8"?>
<a:theme xmlns:a="http://schemas.openxmlformats.org/drawingml/2006/main" name="Theme1">
  <a:themeElements>
    <a:clrScheme name="Custom 1">
      <a:dk1>
        <a:srgbClr val="000000"/>
      </a:dk1>
      <a:lt1>
        <a:srgbClr val="FFFFFF"/>
      </a:lt1>
      <a:dk2>
        <a:srgbClr val="434342"/>
      </a:dk2>
      <a:lt2>
        <a:srgbClr val="CDD7D9"/>
      </a:lt2>
      <a:accent1>
        <a:srgbClr val="797B7E"/>
      </a:accent1>
      <a:accent2>
        <a:srgbClr val="F96A1B"/>
      </a:accent2>
      <a:accent3>
        <a:srgbClr val="5B7377"/>
      </a:accent3>
      <a:accent4>
        <a:srgbClr val="7C984A"/>
      </a:accent4>
      <a:accent5>
        <a:srgbClr val="C2AD8D"/>
      </a:accent5>
      <a:accent6>
        <a:srgbClr val="506E94"/>
      </a:accent6>
      <a:hlink>
        <a:srgbClr val="5F5F5F"/>
      </a:hlink>
      <a:folHlink>
        <a:srgbClr val="969696"/>
      </a:folHlink>
    </a:clrScheme>
    <a:fontScheme name="Custom 3">
      <a:majorFont>
        <a:latin typeface="Myriad Pro"/>
        <a:ea typeface=""/>
        <a:cs typeface=""/>
      </a:majorFont>
      <a:minorFont>
        <a:latin typeface="Myriad Pr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eme1" id="{1F0111B6-19B8-40A2-B467-8CC44F50B7C2}" vid="{13FA87DF-C353-4F3D-8600-3750AD95E59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Theme1</Template>
  <TotalTime>2746</TotalTime>
  <Words>1202</Words>
  <Application>Microsoft Office PowerPoint</Application>
  <PresentationFormat>Widescreen</PresentationFormat>
  <Paragraphs>129</Paragraphs>
  <Slides>21</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Myriad Pro</vt:lpstr>
      <vt:lpstr>Myriad Pro Light</vt:lpstr>
      <vt:lpstr>Wingdings</vt:lpstr>
      <vt:lpstr>Theme1</vt:lpstr>
      <vt:lpstr>Agile, Scrum và RTC tool</vt:lpstr>
      <vt:lpstr>Nội dung</vt:lpstr>
      <vt:lpstr> Agile Manifesto (ˈajəl/)</vt:lpstr>
      <vt:lpstr> Agile Manifesto</vt:lpstr>
      <vt:lpstr> Agile Manifesto</vt:lpstr>
      <vt:lpstr> SCRUM và 3 giá trị cốt lõi</vt:lpstr>
      <vt:lpstr>Công cụ trong SCRUM</vt:lpstr>
      <vt:lpstr>SCRUM và 4 bước</vt:lpstr>
      <vt:lpstr>RTC tool</vt:lpstr>
      <vt:lpstr>RTC tool</vt:lpstr>
      <vt:lpstr>RTC tool</vt:lpstr>
      <vt:lpstr>RTC tool</vt:lpstr>
      <vt:lpstr>RTC tool – Quy tắc chia task</vt:lpstr>
      <vt:lpstr>RTC tool -  Priority, Sprint, Date</vt:lpstr>
      <vt:lpstr>RTC tool - Estimated time</vt:lpstr>
      <vt:lpstr>RTC tool – Time entry code</vt:lpstr>
      <vt:lpstr>RTC Tool</vt:lpstr>
      <vt:lpstr>RTC Tool - Reviewer</vt:lpstr>
      <vt:lpstr>RTC Tool</vt:lpstr>
      <vt:lpstr>RTC Tool</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huongttx2</dc:creator>
  <cp:lastModifiedBy>huongttx2</cp:lastModifiedBy>
  <cp:revision>37</cp:revision>
  <dcterms:created xsi:type="dcterms:W3CDTF">2018-07-17T01:12:05Z</dcterms:created>
  <dcterms:modified xsi:type="dcterms:W3CDTF">2018-08-24T06:27:54Z</dcterms:modified>
</cp:coreProperties>
</file>

<file path=docProps/thumbnail.jpeg>
</file>